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7"/>
  </p:handoutMasterIdLst>
  <p:sldIdLst>
    <p:sldId id="256" r:id="rId2"/>
    <p:sldId id="570" r:id="rId3"/>
    <p:sldId id="567" r:id="rId4"/>
    <p:sldId id="591" r:id="rId5"/>
    <p:sldId id="546" r:id="rId6"/>
    <p:sldId id="545" r:id="rId7"/>
    <p:sldId id="515" r:id="rId8"/>
    <p:sldId id="516" r:id="rId9"/>
    <p:sldId id="592" r:id="rId10"/>
    <p:sldId id="359" r:id="rId11"/>
    <p:sldId id="595" r:id="rId12"/>
    <p:sldId id="593" r:id="rId13"/>
    <p:sldId id="596" r:id="rId14"/>
    <p:sldId id="601" r:id="rId15"/>
    <p:sldId id="602" r:id="rId16"/>
    <p:sldId id="603" r:id="rId17"/>
    <p:sldId id="646" r:id="rId18"/>
    <p:sldId id="611" r:id="rId19"/>
    <p:sldId id="613" r:id="rId20"/>
    <p:sldId id="612" r:id="rId21"/>
    <p:sldId id="615" r:id="rId22"/>
    <p:sldId id="606" r:id="rId23"/>
    <p:sldId id="626" r:id="rId24"/>
    <p:sldId id="609" r:id="rId25"/>
    <p:sldId id="627" r:id="rId26"/>
    <p:sldId id="628" r:id="rId27"/>
    <p:sldId id="518" r:id="rId28"/>
    <p:sldId id="551" r:id="rId29"/>
    <p:sldId id="519" r:id="rId30"/>
    <p:sldId id="547" r:id="rId31"/>
    <p:sldId id="441" r:id="rId32"/>
    <p:sldId id="280" r:id="rId33"/>
    <p:sldId id="634" r:id="rId34"/>
    <p:sldId id="635" r:id="rId35"/>
    <p:sldId id="636" r:id="rId36"/>
    <p:sldId id="620" r:id="rId37"/>
    <p:sldId id="621" r:id="rId38"/>
    <p:sldId id="637" r:id="rId39"/>
    <p:sldId id="638" r:id="rId40"/>
    <p:sldId id="639" r:id="rId41"/>
    <p:sldId id="640" r:id="rId42"/>
    <p:sldId id="522" r:id="rId43"/>
    <p:sldId id="540" r:id="rId44"/>
    <p:sldId id="542" r:id="rId45"/>
    <p:sldId id="641" r:id="rId46"/>
    <p:sldId id="598" r:id="rId47"/>
    <p:sldId id="472" r:id="rId48"/>
    <p:sldId id="473" r:id="rId49"/>
    <p:sldId id="647" r:id="rId50"/>
    <p:sldId id="642" r:id="rId51"/>
    <p:sldId id="608" r:id="rId52"/>
    <p:sldId id="644" r:id="rId53"/>
    <p:sldId id="645" r:id="rId54"/>
    <p:sldId id="643" r:id="rId55"/>
    <p:sldId id="292" r:id="rId56"/>
  </p:sldIdLst>
  <p:sldSz cx="9144000" cy="6858000" type="screen4x3"/>
  <p:notesSz cx="6648450" cy="97742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3600" kern="1200" baseline="-250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CCECFF"/>
    <a:srgbClr val="FF00FF"/>
    <a:srgbClr val="FF0000"/>
    <a:srgbClr val="FFFFCC"/>
    <a:srgbClr val="FFFFFF"/>
    <a:srgbClr val="FF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21" autoAdjust="0"/>
  </p:normalViewPr>
  <p:slideViewPr>
    <p:cSldViewPr>
      <p:cViewPr varScale="1">
        <p:scale>
          <a:sx n="87" d="100"/>
          <a:sy n="87" d="100"/>
        </p:scale>
        <p:origin x="1358" y="82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2.xml"/><Relationship Id="rId1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7.wmf"/><Relationship Id="rId1" Type="http://schemas.openxmlformats.org/officeDocument/2006/relationships/image" Target="../media/image22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.wmf"/><Relationship Id="rId1" Type="http://schemas.openxmlformats.org/officeDocument/2006/relationships/image" Target="../media/image8.wmf"/><Relationship Id="rId4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7.wmf"/><Relationship Id="rId1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>
            <a:extLst>
              <a:ext uri="{FF2B5EF4-FFF2-40B4-BE49-F238E27FC236}">
                <a16:creationId xmlns:a16="http://schemas.microsoft.com/office/drawing/2014/main" id="{C1DC1776-B729-4CF1-BDF1-3732423027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74787" name="Rectangle 3">
            <a:extLst>
              <a:ext uri="{FF2B5EF4-FFF2-40B4-BE49-F238E27FC236}">
                <a16:creationId xmlns:a16="http://schemas.microsoft.com/office/drawing/2014/main" id="{1558ECD2-35A9-494C-B67B-39D7AFDD928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55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74788" name="Rectangle 4">
            <a:extLst>
              <a:ext uri="{FF2B5EF4-FFF2-40B4-BE49-F238E27FC236}">
                <a16:creationId xmlns:a16="http://schemas.microsoft.com/office/drawing/2014/main" id="{A0A5C790-E400-4C35-9435-2F5FAACF2F2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/>
            </a:lvl1pPr>
          </a:lstStyle>
          <a:p>
            <a:endParaRPr lang="en-US" altLang="zh-CN"/>
          </a:p>
        </p:txBody>
      </p:sp>
      <p:sp>
        <p:nvSpPr>
          <p:cNvPr id="374789" name="Rectangle 5">
            <a:extLst>
              <a:ext uri="{FF2B5EF4-FFF2-40B4-BE49-F238E27FC236}">
                <a16:creationId xmlns:a16="http://schemas.microsoft.com/office/drawing/2014/main" id="{451A6D75-87B8-4154-BDA1-02EB679E76B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55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/>
            </a:lvl1pPr>
          </a:lstStyle>
          <a:p>
            <a:fld id="{A8360E97-2D06-42EE-993E-7D802A6B7A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5E747-4A7D-4810-B28C-FA0935E15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845A87-1713-4A74-93DC-39E2FCC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71520879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5540-5839-4893-9BA5-E113E27F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7B34D5-C84D-4A03-AD72-7244C2B4E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3479053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1030B6-C8A9-4F3D-8ACB-F13CF2316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B3C030-8346-419D-B566-FB3966C00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951557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377E3-668F-4055-B31A-3443AFE3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71887-992B-4159-8CC7-41F0268C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23744630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160BA-BEE7-4397-BA32-089A357C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BBDCAC-FA06-4296-8508-FECA486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2459711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E4F4F-F928-46E2-B656-3A4B031A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5E3237-C2DF-4059-995C-B13A21DE2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C672F0-1CDD-4F2E-9B92-8358D1BDE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82155646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0874C-570F-46A1-815F-8129C49D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36087-CCC4-4D01-A41C-75D947227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F10A99-7E2E-45A6-97C6-04EA27D74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DA5DEE-E00D-435F-AF8D-EDDFD3687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E81A05-7BBF-45A3-87C1-2D2D3A8A1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05251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6E1A3-693F-46D1-A753-0D612336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5009508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215028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6E97D-FEA2-4D53-9CBF-C10A383D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87CE5-6491-44F4-BDA0-442235834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12B091-C1DC-48D5-B934-C1CF5EFAA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929619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7FAF6-D717-4C2D-AA7F-0B5E140B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B602B0-24C1-4939-8637-D20C3F954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47C98D-592D-4600-BC0E-CAFE9A2A4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3675666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5DAA87-A9E1-4E39-8363-443A78586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F78673-6B0F-4F17-9AA6-54749F2ED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AC4AED0D-4D31-404C-8D62-F01E67F1E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616585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fld id="{FAC363B6-DC09-44BA-AF2F-C87086CCF968}" type="slidenum">
              <a:rPr lang="en-US" altLang="zh-CN" sz="2400" b="1" baseline="0">
                <a:ea typeface="楷体_GB2312" pitchFamily="49" charset="-122"/>
              </a:rPr>
              <a:pPr algn="r">
                <a:spcBef>
                  <a:spcPct val="50000"/>
                </a:spcBef>
              </a:pPr>
              <a:t>‹#›</a:t>
            </a:fld>
            <a:endParaRPr lang="en-US" altLang="zh-CN" sz="2400" b="1" baseline="0">
              <a:ea typeface="楷体_GB2312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11" Type="http://schemas.openxmlformats.org/officeDocument/2006/relationships/image" Target="../media/image11.jpe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6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0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0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5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6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71205347-E575-4819-B53D-BFF5C44CA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第</a:t>
            </a:r>
            <a:r>
              <a:rPr lang="en-US" altLang="zh-CN">
                <a:solidFill>
                  <a:schemeClr val="tx1"/>
                </a:solidFill>
              </a:rPr>
              <a:t>4</a:t>
            </a:r>
            <a:r>
              <a:rPr lang="zh-CN" altLang="en-US">
                <a:solidFill>
                  <a:schemeClr val="tx1"/>
                </a:solidFill>
              </a:rPr>
              <a:t>章    电化学与金属腐蚀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C4415A15-E0A2-41F1-BC7C-B18E3A062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773238"/>
            <a:ext cx="8675688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4.1  </a:t>
            </a:r>
            <a:r>
              <a:rPr lang="zh-CN" altLang="en-US" sz="4000">
                <a:solidFill>
                  <a:schemeClr val="tx1"/>
                </a:solidFill>
              </a:rPr>
              <a:t>原电池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4.2 </a:t>
            </a:r>
            <a:r>
              <a:rPr lang="zh-CN" altLang="en-US" sz="4000">
                <a:solidFill>
                  <a:schemeClr val="tx1"/>
                </a:solidFill>
              </a:rPr>
              <a:t>电极电势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4.3 </a:t>
            </a:r>
            <a:r>
              <a:rPr lang="zh-CN" altLang="en-US" sz="4000">
                <a:solidFill>
                  <a:schemeClr val="tx1"/>
                </a:solidFill>
              </a:rPr>
              <a:t>电动势与电极电势在化学上的应用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rgbClr val="FF0000"/>
                </a:solidFill>
              </a:rPr>
              <a:t>4.4~4.6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59" name="Rectangle 2063">
            <a:extLst>
              <a:ext uri="{FF2B5EF4-FFF2-40B4-BE49-F238E27FC236}">
                <a16:creationId xmlns:a16="http://schemas.microsoft.com/office/drawing/2014/main" id="{C9DA6869-4BC4-44A9-B759-D22F94A0D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04813"/>
            <a:ext cx="8785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Char char="•"/>
            </a:pPr>
            <a:r>
              <a:rPr lang="zh-CN" altLang="en-US" sz="4000" b="1" baseline="0">
                <a:ea typeface="楷体_GB2312" pitchFamily="49" charset="-122"/>
              </a:rPr>
              <a:t>电极反应：电极上发生的氧化反应或还原反应，都称为</a:t>
            </a:r>
            <a:r>
              <a:rPr lang="zh-CN" altLang="en-US" sz="4000" b="1" baseline="0">
                <a:solidFill>
                  <a:srgbClr val="0000FF"/>
                </a:solidFill>
                <a:ea typeface="楷体_GB2312" pitchFamily="49" charset="-122"/>
              </a:rPr>
              <a:t>电极反应</a:t>
            </a:r>
            <a:r>
              <a:rPr lang="en-US" altLang="zh-CN" sz="4000" b="1" baseline="0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lang="zh-CN" altLang="en-US" sz="4000" b="1" baseline="0">
                <a:solidFill>
                  <a:srgbClr val="0000FF"/>
                </a:solidFill>
                <a:ea typeface="楷体_GB2312" pitchFamily="49" charset="-122"/>
              </a:rPr>
              <a:t>半反应</a:t>
            </a:r>
            <a:r>
              <a:rPr lang="en-US" altLang="zh-CN" sz="4000" b="1" baseline="0">
                <a:solidFill>
                  <a:srgbClr val="0000FF"/>
                </a:solidFill>
                <a:ea typeface="楷体_GB2312" pitchFamily="49" charset="-122"/>
              </a:rPr>
              <a:t>)</a:t>
            </a:r>
            <a:r>
              <a:rPr lang="zh-CN" altLang="en-US" sz="4000" b="1" baseline="0">
                <a:ea typeface="楷体_GB2312" pitchFamily="49" charset="-122"/>
              </a:rPr>
              <a:t>。 </a:t>
            </a:r>
          </a:p>
        </p:txBody>
      </p:sp>
      <p:sp>
        <p:nvSpPr>
          <p:cNvPr id="262163" name="Rectangle 2067">
            <a:extLst>
              <a:ext uri="{FF2B5EF4-FFF2-40B4-BE49-F238E27FC236}">
                <a16:creationId xmlns:a16="http://schemas.microsoft.com/office/drawing/2014/main" id="{02994512-360C-4EC6-960A-F452D906E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700213"/>
            <a:ext cx="8640763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59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31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03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75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buFontTx/>
              <a:buChar char="•"/>
            </a:pPr>
            <a:r>
              <a:rPr lang="zh-CN" altLang="en-US" sz="4000" baseline="0">
                <a:solidFill>
                  <a:schemeClr val="tx1"/>
                </a:solidFill>
              </a:rPr>
              <a:t>电极反应通式：</a:t>
            </a:r>
            <a:br>
              <a:rPr lang="zh-CN" altLang="en-US" sz="4000" baseline="0">
                <a:solidFill>
                  <a:schemeClr val="tx1"/>
                </a:solidFill>
              </a:rPr>
            </a:br>
            <a:r>
              <a:rPr lang="zh-CN" altLang="en-US" sz="4000" baseline="0">
                <a:solidFill>
                  <a:schemeClr val="accent2"/>
                </a:solidFill>
              </a:rPr>
              <a:t>氧化型 </a:t>
            </a:r>
            <a:r>
              <a:rPr lang="en-US" altLang="zh-CN" sz="4000" baseline="0">
                <a:solidFill>
                  <a:schemeClr val="accent2"/>
                </a:solidFill>
              </a:rPr>
              <a:t>+ </a:t>
            </a:r>
            <a:r>
              <a:rPr lang="en-GB" altLang="zh-CN" sz="4000" i="1" baseline="0">
                <a:solidFill>
                  <a:schemeClr val="accent2"/>
                </a:solidFill>
              </a:rPr>
              <a:t>z</a:t>
            </a:r>
            <a:r>
              <a:rPr lang="en-GB" altLang="zh-CN" sz="4000" baseline="0">
                <a:solidFill>
                  <a:schemeClr val="accent2"/>
                </a:solidFill>
              </a:rPr>
              <a:t>e</a:t>
            </a:r>
            <a:r>
              <a:rPr lang="en-GB" altLang="zh-CN" sz="4000" baseline="30000">
                <a:solidFill>
                  <a:schemeClr val="accent2"/>
                </a:solidFill>
                <a:sym typeface="Symbol" panose="05050102010706020507" pitchFamily="18" charset="2"/>
              </a:rPr>
              <a:t></a:t>
            </a:r>
            <a:r>
              <a:rPr lang="en-GB" altLang="zh-CN" sz="4000" baseline="0">
                <a:solidFill>
                  <a:schemeClr val="accent2"/>
                </a:solidFill>
              </a:rPr>
              <a:t> </a:t>
            </a:r>
            <a:r>
              <a:rPr lang="en-GB" altLang="zh-CN" sz="4000" baseline="0">
                <a:solidFill>
                  <a:schemeClr val="accent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⇌</a:t>
            </a:r>
            <a:r>
              <a:rPr lang="en-GB" altLang="zh-CN" sz="4000" baseline="0">
                <a:solidFill>
                  <a:schemeClr val="accent2"/>
                </a:solidFill>
              </a:rPr>
              <a:t> </a:t>
            </a:r>
            <a:r>
              <a:rPr lang="zh-CN" altLang="en-US" sz="4000" baseline="0">
                <a:solidFill>
                  <a:schemeClr val="accent2"/>
                </a:solidFill>
              </a:rPr>
              <a:t>还原型 </a:t>
            </a:r>
            <a:r>
              <a:rPr lang="en-US" altLang="zh-CN" sz="4000" baseline="0">
                <a:solidFill>
                  <a:schemeClr val="accent2"/>
                </a:solidFill>
              </a:rPr>
              <a:t>(</a:t>
            </a:r>
            <a:r>
              <a:rPr lang="en-US" altLang="zh-CN" sz="4000" i="1" baseline="0">
                <a:solidFill>
                  <a:schemeClr val="accent2"/>
                </a:solidFill>
              </a:rPr>
              <a:t>E</a:t>
            </a:r>
            <a:r>
              <a:rPr lang="en-US" altLang="zh-CN" sz="4000" baseline="0">
                <a:solidFill>
                  <a:schemeClr val="accent2"/>
                </a:solidFill>
              </a:rPr>
              <a:t>: </a:t>
            </a:r>
            <a:r>
              <a:rPr lang="zh-CN" altLang="en-US" sz="4000" baseline="0">
                <a:solidFill>
                  <a:schemeClr val="accent2"/>
                </a:solidFill>
              </a:rPr>
              <a:t>还原电势</a:t>
            </a:r>
            <a:r>
              <a:rPr lang="en-US" altLang="zh-CN" sz="4000" baseline="0">
                <a:solidFill>
                  <a:schemeClr val="accent2"/>
                </a:solidFill>
              </a:rPr>
              <a:t>)</a:t>
            </a:r>
            <a:endParaRPr lang="en-US" altLang="zh-CN" sz="4000" baseline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62167" name="Rectangle 2071">
            <a:extLst>
              <a:ext uri="{FF2B5EF4-FFF2-40B4-BE49-F238E27FC236}">
                <a16:creationId xmlns:a16="http://schemas.microsoft.com/office/drawing/2014/main" id="{937AAB84-7C34-47DD-8E7C-0EB5D165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957513"/>
            <a:ext cx="878522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3600" b="1" baseline="0">
                <a:ea typeface="楷体_GB2312" pitchFamily="49" charset="-122"/>
              </a:rPr>
              <a:t>通常把单位物质的量的电子所带的电荷量称为</a:t>
            </a:r>
            <a:r>
              <a:rPr lang="en-US" altLang="zh-CN" sz="3600" b="1" baseline="0">
                <a:ea typeface="楷体_GB2312" pitchFamily="49" charset="-122"/>
              </a:rPr>
              <a:t>1 Faraday(</a:t>
            </a:r>
            <a:r>
              <a:rPr lang="zh-CN" altLang="en-US" sz="3600" b="1" baseline="0">
                <a:ea typeface="楷体_GB2312" pitchFamily="49" charset="-122"/>
              </a:rPr>
              <a:t>法拉第</a:t>
            </a:r>
            <a:r>
              <a:rPr lang="en-US" altLang="zh-CN" sz="3600" b="1" baseline="0">
                <a:ea typeface="楷体_GB2312" pitchFamily="49" charset="-122"/>
              </a:rPr>
              <a:t>)</a:t>
            </a:r>
            <a:r>
              <a:rPr lang="zh-CN" altLang="en-US" sz="3600" b="1" baseline="0">
                <a:ea typeface="楷体_GB2312" pitchFamily="49" charset="-122"/>
              </a:rPr>
              <a:t>，简写为</a:t>
            </a:r>
            <a:r>
              <a:rPr lang="en-US" altLang="zh-CN" sz="3600" b="1" baseline="0">
                <a:ea typeface="楷体_GB2312" pitchFamily="49" charset="-122"/>
              </a:rPr>
              <a:t>1 </a:t>
            </a:r>
            <a:r>
              <a:rPr lang="en-US" altLang="zh-CN" sz="3600" b="1" i="1" baseline="0">
                <a:ea typeface="楷体_GB2312" pitchFamily="49" charset="-122"/>
              </a:rPr>
              <a:t>F</a:t>
            </a:r>
            <a:r>
              <a:rPr lang="zh-CN" altLang="en-US" sz="3600" b="1" baseline="0">
                <a:ea typeface="楷体_GB2312" pitchFamily="49" charset="-122"/>
              </a:rPr>
              <a:t>，即</a:t>
            </a:r>
          </a:p>
          <a:p>
            <a:pPr algn="just">
              <a:lnSpc>
                <a:spcPct val="110000"/>
              </a:lnSpc>
            </a:pPr>
            <a:r>
              <a:rPr lang="zh-CN" altLang="en-US" sz="3600" b="1" baseline="0">
                <a:ea typeface="楷体_GB2312" pitchFamily="49" charset="-122"/>
              </a:rPr>
              <a:t>     </a:t>
            </a:r>
            <a:r>
              <a:rPr lang="en-US" altLang="zh-CN" sz="3600" b="1" baseline="0">
                <a:ea typeface="楷体_GB2312" pitchFamily="49" charset="-122"/>
              </a:rPr>
              <a:t>1 </a:t>
            </a:r>
            <a:r>
              <a:rPr lang="en-US" altLang="zh-CN" sz="3600" b="1" i="1" baseline="0">
                <a:ea typeface="楷体_GB2312" pitchFamily="49" charset="-122"/>
              </a:rPr>
              <a:t>F</a:t>
            </a:r>
            <a:r>
              <a:rPr lang="en-US" altLang="zh-CN" sz="3600" b="1" baseline="0">
                <a:ea typeface="楷体_GB2312" pitchFamily="49" charset="-122"/>
              </a:rPr>
              <a:t> = 96485 C</a:t>
            </a:r>
            <a:r>
              <a:rPr lang="en-US" altLang="zh-CN" sz="3600" b="1" baseline="0">
                <a:ea typeface="楷体_GB2312" pitchFamily="49" charset="-122"/>
                <a:cs typeface="Times New Roman" panose="02020603050405020304" pitchFamily="18" charset="0"/>
              </a:rPr>
              <a:t>•mol</a:t>
            </a:r>
            <a:r>
              <a:rPr lang="en-US" altLang="zh-CN" sz="3600" b="1" baseline="30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</a:p>
          <a:p>
            <a:pPr algn="just">
              <a:lnSpc>
                <a:spcPct val="110000"/>
              </a:lnSpc>
            </a:pPr>
            <a:r>
              <a:rPr lang="en-US" altLang="zh-CN" sz="36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Q</a:t>
            </a:r>
            <a:r>
              <a:rPr lang="en-US" altLang="zh-CN" sz="36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36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6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6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• </a:t>
            </a:r>
            <a:r>
              <a:rPr lang="en-US" altLang="zh-CN" sz="36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6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36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</a:p>
        </p:txBody>
      </p:sp>
      <p:sp>
        <p:nvSpPr>
          <p:cNvPr id="262168" name="AutoShape 2072">
            <a:extLst>
              <a:ext uri="{FF2B5EF4-FFF2-40B4-BE49-F238E27FC236}">
                <a16:creationId xmlns:a16="http://schemas.microsoft.com/office/drawing/2014/main" id="{E7F8F78F-F3DC-46F7-BAD9-D4412B292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876925"/>
            <a:ext cx="3095625" cy="719138"/>
          </a:xfrm>
          <a:prstGeom prst="wedgeRectCallout">
            <a:avLst>
              <a:gd name="adj1" fmla="val -819"/>
              <a:gd name="adj2" fmla="val -13123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 baseline="0"/>
              <a:t>阿伏伽德罗常数</a:t>
            </a:r>
          </a:p>
        </p:txBody>
      </p:sp>
      <p:sp>
        <p:nvSpPr>
          <p:cNvPr id="262169" name="AutoShape 2073">
            <a:extLst>
              <a:ext uri="{FF2B5EF4-FFF2-40B4-BE49-F238E27FC236}">
                <a16:creationId xmlns:a16="http://schemas.microsoft.com/office/drawing/2014/main" id="{BAA8F373-D52B-45CD-8599-E166E12B9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5445125"/>
            <a:ext cx="2449513" cy="719138"/>
          </a:xfrm>
          <a:prstGeom prst="wedgeRectCallout">
            <a:avLst>
              <a:gd name="adj1" fmla="val -88106"/>
              <a:gd name="adj2" fmla="val -67218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 baseline="0"/>
              <a:t>电子电荷量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63" grpId="0"/>
      <p:bldP spid="262167" grpId="0"/>
      <p:bldP spid="262168" grpId="0" animBg="1"/>
      <p:bldP spid="2621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5" name="Rectangle 5">
            <a:extLst>
              <a:ext uri="{FF2B5EF4-FFF2-40B4-BE49-F238E27FC236}">
                <a16:creationId xmlns:a16="http://schemas.microsoft.com/office/drawing/2014/main" id="{3370695A-9B34-44D9-909B-E0BAD8191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060575"/>
            <a:ext cx="878522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6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3"/>
            </a:pPr>
            <a:r>
              <a:rPr lang="en-US" altLang="zh-CN" sz="3600" b="1" baseline="0">
                <a:ea typeface="楷体_GB2312" pitchFamily="49" charset="-122"/>
              </a:rPr>
              <a:t> </a:t>
            </a:r>
            <a:r>
              <a:rPr lang="zh-CN" altLang="en-US" sz="3600" b="1" baseline="0">
                <a:ea typeface="楷体_GB2312" pitchFamily="49" charset="-122"/>
              </a:rPr>
              <a:t>金属</a:t>
            </a:r>
            <a:r>
              <a:rPr lang="en-US" altLang="zh-CN" sz="3600" b="1" baseline="0">
                <a:ea typeface="楷体_GB2312" pitchFamily="49" charset="-122"/>
              </a:rPr>
              <a:t>-</a:t>
            </a:r>
            <a:r>
              <a:rPr lang="zh-CN" altLang="en-US" sz="3600" b="1" baseline="0">
                <a:ea typeface="楷体_GB2312" pitchFamily="49" charset="-122"/>
              </a:rPr>
              <a:t>难溶盐</a:t>
            </a:r>
            <a:r>
              <a:rPr lang="en-US" altLang="zh-CN" sz="3600" b="1" baseline="0">
                <a:ea typeface="楷体_GB2312" pitchFamily="49" charset="-122"/>
              </a:rPr>
              <a:t>-</a:t>
            </a:r>
            <a:r>
              <a:rPr lang="zh-CN" altLang="en-US" sz="3600" b="1" baseline="0">
                <a:ea typeface="楷体_GB2312" pitchFamily="49" charset="-122"/>
              </a:rPr>
              <a:t>离子电极：如</a:t>
            </a:r>
            <a:r>
              <a:rPr lang="en-US" altLang="zh-CN" sz="3600" b="1" baseline="0">
                <a:ea typeface="楷体_GB2312" pitchFamily="49" charset="-122"/>
              </a:rPr>
              <a:t>AgCl/Ag</a:t>
            </a:r>
            <a:r>
              <a:rPr lang="zh-CN" altLang="en-US" sz="3600" b="1" baseline="0">
                <a:ea typeface="楷体_GB2312" pitchFamily="49" charset="-122"/>
              </a:rPr>
              <a:t>电极</a:t>
            </a:r>
          </a:p>
          <a:p>
            <a:r>
              <a:rPr lang="zh-CN" altLang="en-US" sz="3600" b="1" baseline="0">
                <a:ea typeface="楷体_GB2312" pitchFamily="49" charset="-122"/>
              </a:rPr>
              <a:t>   电极反应：</a:t>
            </a:r>
            <a:r>
              <a:rPr lang="en-US" altLang="zh-CN" sz="3600" b="1" baseline="0">
                <a:ea typeface="楷体_GB2312" pitchFamily="49" charset="-122"/>
              </a:rPr>
              <a:t>AgCl + e</a:t>
            </a:r>
            <a:r>
              <a:rPr lang="en-US" altLang="zh-CN" sz="36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3600" b="1" baseline="0"/>
              <a:t>⇌ Ag + Cl</a:t>
            </a:r>
            <a:r>
              <a:rPr lang="en-US" altLang="zh-CN" sz="3600" b="1" baseline="30000"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sym typeface="Symbol" panose="05050102010706020507" pitchFamily="18" charset="2"/>
              </a:rPr>
              <a:t>  </a:t>
            </a:r>
            <a:endParaRPr lang="en-US" altLang="zh-CN" sz="3600" b="1" baseline="0">
              <a:ea typeface="楷体_GB2312" pitchFamily="49" charset="-122"/>
            </a:endParaRPr>
          </a:p>
          <a:p>
            <a:r>
              <a:rPr lang="en-US" altLang="zh-CN" sz="3600" b="1" baseline="0">
                <a:ea typeface="楷体_GB2312" pitchFamily="49" charset="-122"/>
              </a:rPr>
              <a:t>    </a:t>
            </a:r>
            <a:r>
              <a:rPr lang="zh-CN" altLang="en-US" sz="3600" b="1" baseline="0">
                <a:ea typeface="楷体_GB2312" pitchFamily="49" charset="-122"/>
              </a:rPr>
              <a:t>做负极时</a:t>
            </a:r>
            <a:r>
              <a:rPr lang="en-US" altLang="zh-CN" sz="3600" b="1" baseline="0">
                <a:ea typeface="楷体_GB2312" pitchFamily="49" charset="-122"/>
                <a:sym typeface="Wingdings" panose="05000000000000000000" pitchFamily="2" charset="2"/>
              </a:rPr>
              <a:t>:  (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)</a:t>
            </a:r>
            <a:r>
              <a:rPr lang="en-US" altLang="zh-CN" sz="3600" b="1" baseline="0">
                <a:ea typeface="楷体_GB2312" pitchFamily="49" charset="-122"/>
              </a:rPr>
              <a:t>Ag </a:t>
            </a:r>
            <a:r>
              <a:rPr kumimoji="0" lang="en-US" altLang="zh-CN" sz="3600" b="1" baseline="0"/>
              <a:t>|</a:t>
            </a:r>
            <a:r>
              <a:rPr lang="en-US" altLang="zh-CN" sz="3600" b="1"/>
              <a:t> </a:t>
            </a:r>
            <a:r>
              <a:rPr lang="en-US" altLang="zh-CN" sz="3600" b="1" baseline="0"/>
              <a:t>AgCl(s) </a:t>
            </a:r>
            <a:r>
              <a:rPr kumimoji="0" lang="en-US" altLang="zh-CN" sz="3600" b="1" baseline="0"/>
              <a:t>|</a:t>
            </a:r>
            <a:r>
              <a:rPr lang="en-US" altLang="zh-CN" sz="3600" b="1"/>
              <a:t> </a:t>
            </a:r>
            <a:r>
              <a:rPr lang="en-US" altLang="zh-CN" sz="3600" b="1" baseline="0"/>
              <a:t>Cl</a:t>
            </a:r>
            <a:r>
              <a:rPr lang="en-US" altLang="zh-CN" sz="3600" b="1" baseline="30000"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sym typeface="Symbol" panose="05050102010706020507" pitchFamily="18" charset="2"/>
              </a:rPr>
              <a:t> (</a:t>
            </a:r>
            <a:r>
              <a:rPr lang="en-US" altLang="zh-CN" sz="3600" b="1" i="1" baseline="0">
                <a:sym typeface="Symbol" panose="05050102010706020507" pitchFamily="18" charset="2"/>
              </a:rPr>
              <a:t>c</a:t>
            </a:r>
            <a:r>
              <a:rPr lang="en-US" altLang="zh-CN" sz="3600" b="1" baseline="0">
                <a:sym typeface="Symbol" panose="05050102010706020507" pitchFamily="18" charset="2"/>
              </a:rPr>
              <a:t>)</a:t>
            </a:r>
            <a:r>
              <a:rPr lang="en-US" altLang="zh-CN" sz="3600" b="1" baseline="0">
                <a:ea typeface="楷体_GB2312" pitchFamily="49" charset="-122"/>
              </a:rPr>
              <a:t> </a:t>
            </a:r>
          </a:p>
        </p:txBody>
      </p:sp>
      <p:sp>
        <p:nvSpPr>
          <p:cNvPr id="614406" name="Rectangle 6">
            <a:extLst>
              <a:ext uri="{FF2B5EF4-FFF2-40B4-BE49-F238E27FC236}">
                <a16:creationId xmlns:a16="http://schemas.microsoft.com/office/drawing/2014/main" id="{5E4E4972-F17E-46A1-8978-B2DC9F3B3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933825"/>
            <a:ext cx="8785225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6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4"/>
            </a:pPr>
            <a:r>
              <a:rPr lang="en-US" altLang="zh-CN" sz="3600" b="1" baseline="0">
                <a:ea typeface="楷体_GB2312" pitchFamily="49" charset="-122"/>
              </a:rPr>
              <a:t> </a:t>
            </a:r>
            <a:r>
              <a:rPr lang="zh-CN" altLang="en-US" sz="3600" b="1" baseline="0">
                <a:ea typeface="楷体_GB2312" pitchFamily="49" charset="-122"/>
              </a:rPr>
              <a:t>氧化还原电极：如</a:t>
            </a:r>
            <a:r>
              <a:rPr lang="en-US" altLang="zh-CN" sz="3600" b="1" baseline="0">
                <a:ea typeface="楷体_GB2312" pitchFamily="49" charset="-122"/>
              </a:rPr>
              <a:t>Fe</a:t>
            </a:r>
            <a:r>
              <a:rPr lang="en-US" altLang="zh-CN" sz="3600" b="1" baseline="30000">
                <a:ea typeface="楷体_GB2312" pitchFamily="49" charset="-122"/>
              </a:rPr>
              <a:t>3+</a:t>
            </a:r>
            <a:r>
              <a:rPr lang="en-US" altLang="zh-CN" sz="3600" b="1" baseline="0">
                <a:ea typeface="楷体_GB2312" pitchFamily="49" charset="-122"/>
              </a:rPr>
              <a:t>/Fe</a:t>
            </a:r>
            <a:r>
              <a:rPr lang="en-US" altLang="zh-CN" sz="3600" b="1" baseline="30000">
                <a:ea typeface="楷体_GB2312" pitchFamily="49" charset="-122"/>
              </a:rPr>
              <a:t>2+</a:t>
            </a:r>
            <a:r>
              <a:rPr lang="zh-CN" altLang="en-US" sz="3600" b="1" baseline="0">
                <a:ea typeface="楷体_GB2312" pitchFamily="49" charset="-122"/>
              </a:rPr>
              <a:t>与</a:t>
            </a:r>
            <a:r>
              <a:rPr lang="en-US" altLang="zh-CN" sz="3600" b="1" baseline="0">
                <a:ea typeface="楷体_GB2312" pitchFamily="49" charset="-122"/>
              </a:rPr>
              <a:t>Pt</a:t>
            </a:r>
            <a:r>
              <a:rPr lang="zh-CN" altLang="en-US" sz="3600" b="1" baseline="0">
                <a:ea typeface="楷体_GB2312" pitchFamily="49" charset="-122"/>
              </a:rPr>
              <a:t>组成的电极</a:t>
            </a:r>
          </a:p>
          <a:p>
            <a:r>
              <a:rPr lang="zh-CN" altLang="en-US" sz="3600" b="1" baseline="0">
                <a:ea typeface="楷体_GB2312" pitchFamily="49" charset="-122"/>
              </a:rPr>
              <a:t>   电极反应： </a:t>
            </a:r>
            <a:r>
              <a:rPr lang="en-US" altLang="zh-CN" sz="3600" b="1" baseline="0">
                <a:ea typeface="楷体_GB2312" pitchFamily="49" charset="-122"/>
              </a:rPr>
              <a:t>Fe</a:t>
            </a:r>
            <a:r>
              <a:rPr lang="en-US" altLang="zh-CN" sz="3600" b="1" baseline="30000">
                <a:ea typeface="楷体_GB2312" pitchFamily="49" charset="-122"/>
              </a:rPr>
              <a:t>3+</a:t>
            </a:r>
            <a:r>
              <a:rPr lang="en-US" altLang="zh-CN" sz="3600" b="1" baseline="0">
                <a:ea typeface="楷体_GB2312" pitchFamily="49" charset="-122"/>
              </a:rPr>
              <a:t> + e</a:t>
            </a:r>
            <a:r>
              <a:rPr lang="en-US" altLang="zh-CN" sz="36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3600" b="1" baseline="0"/>
              <a:t>⇌ </a:t>
            </a:r>
            <a:r>
              <a:rPr lang="en-US" altLang="zh-CN" sz="3600" b="1" baseline="0">
                <a:ea typeface="楷体_GB2312" pitchFamily="49" charset="-122"/>
              </a:rPr>
              <a:t>Fe</a:t>
            </a:r>
            <a:r>
              <a:rPr lang="en-US" altLang="zh-CN" sz="3600" b="1" baseline="30000">
                <a:ea typeface="楷体_GB2312" pitchFamily="49" charset="-122"/>
              </a:rPr>
              <a:t>2+</a:t>
            </a:r>
            <a:r>
              <a:rPr lang="en-US" altLang="zh-CN" sz="3600" b="1" baseline="0">
                <a:ea typeface="楷体_GB2312" pitchFamily="49" charset="-122"/>
              </a:rPr>
              <a:t> </a:t>
            </a:r>
            <a:r>
              <a:rPr lang="en-US" altLang="zh-CN" sz="3600" b="1" baseline="0">
                <a:sym typeface="Symbol" panose="05050102010706020507" pitchFamily="18" charset="2"/>
              </a:rPr>
              <a:t>  </a:t>
            </a:r>
            <a:endParaRPr lang="en-US" altLang="zh-CN" sz="3600" b="1" baseline="0">
              <a:ea typeface="楷体_GB2312" pitchFamily="49" charset="-122"/>
            </a:endParaRPr>
          </a:p>
          <a:p>
            <a:r>
              <a:rPr lang="en-US" altLang="zh-CN" sz="3600" b="1" baseline="0">
                <a:ea typeface="楷体_GB2312" pitchFamily="49" charset="-122"/>
              </a:rPr>
              <a:t>    </a:t>
            </a:r>
            <a:r>
              <a:rPr lang="zh-CN" altLang="en-US" sz="3600" b="1" baseline="0">
                <a:ea typeface="楷体_GB2312" pitchFamily="49" charset="-122"/>
              </a:rPr>
              <a:t>做负极时： </a:t>
            </a:r>
            <a:r>
              <a:rPr lang="en-US" altLang="zh-CN" sz="3600" b="1" baseline="0">
                <a:ea typeface="楷体_GB2312" pitchFamily="49" charset="-122"/>
              </a:rPr>
              <a:t>(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ea typeface="楷体_GB2312" pitchFamily="49" charset="-122"/>
              </a:rPr>
              <a:t>)Pt </a:t>
            </a:r>
            <a:r>
              <a:rPr kumimoji="0" lang="en-US" altLang="zh-CN" sz="3600" b="1" baseline="0"/>
              <a:t>|</a:t>
            </a:r>
            <a:r>
              <a:rPr lang="en-US" altLang="zh-CN" sz="3600" b="1"/>
              <a:t> </a:t>
            </a:r>
            <a:r>
              <a:rPr lang="en-US" altLang="zh-CN" sz="3600" b="1" baseline="0">
                <a:ea typeface="楷体_GB2312" pitchFamily="49" charset="-122"/>
              </a:rPr>
              <a:t>Fe</a:t>
            </a:r>
            <a:r>
              <a:rPr lang="en-US" altLang="zh-CN" sz="3600" b="1" baseline="30000">
                <a:ea typeface="楷体_GB2312" pitchFamily="49" charset="-122"/>
              </a:rPr>
              <a:t>2+</a:t>
            </a:r>
            <a:r>
              <a:rPr lang="en-US" altLang="zh-CN" sz="3600" b="1" baseline="0">
                <a:sym typeface="Symbol" panose="05050102010706020507" pitchFamily="18" charset="2"/>
              </a:rPr>
              <a:t>(</a:t>
            </a:r>
            <a:r>
              <a:rPr lang="en-US" altLang="zh-CN" sz="3600" b="1" i="1" baseline="0">
                <a:sym typeface="Symbol" panose="05050102010706020507" pitchFamily="18" charset="2"/>
              </a:rPr>
              <a:t>c</a:t>
            </a:r>
            <a:r>
              <a:rPr lang="en-US" altLang="zh-CN" sz="3600" b="1">
                <a:sym typeface="Symbol" panose="05050102010706020507" pitchFamily="18" charset="2"/>
              </a:rPr>
              <a:t>1</a:t>
            </a:r>
            <a:r>
              <a:rPr lang="en-US" altLang="zh-CN" sz="3600" b="1" baseline="0">
                <a:sym typeface="Symbol" panose="05050102010706020507" pitchFamily="18" charset="2"/>
              </a:rPr>
              <a:t>),</a:t>
            </a:r>
            <a:r>
              <a:rPr lang="en-US" altLang="zh-CN" sz="3600" b="1" baseline="0">
                <a:ea typeface="楷体_GB2312" pitchFamily="49" charset="-122"/>
              </a:rPr>
              <a:t> Fe</a:t>
            </a:r>
            <a:r>
              <a:rPr lang="en-US" altLang="zh-CN" sz="3600" b="1" baseline="30000">
                <a:ea typeface="楷体_GB2312" pitchFamily="49" charset="-122"/>
              </a:rPr>
              <a:t>3+</a:t>
            </a:r>
            <a:r>
              <a:rPr lang="en-US" altLang="zh-CN" sz="3600" b="1" baseline="0">
                <a:ea typeface="楷体_GB2312" pitchFamily="49" charset="-122"/>
              </a:rPr>
              <a:t> (</a:t>
            </a:r>
            <a:r>
              <a:rPr lang="en-US" altLang="zh-CN" sz="3600" b="1" i="1" baseline="0">
                <a:ea typeface="楷体_GB2312" pitchFamily="49" charset="-122"/>
              </a:rPr>
              <a:t>c</a:t>
            </a:r>
            <a:r>
              <a:rPr lang="en-US" altLang="zh-CN" sz="3600" b="1">
                <a:ea typeface="楷体_GB2312" pitchFamily="49" charset="-122"/>
              </a:rPr>
              <a:t>2</a:t>
            </a:r>
            <a:r>
              <a:rPr lang="en-US" altLang="zh-CN" sz="3600" b="1" baseline="0">
                <a:ea typeface="楷体_GB2312" pitchFamily="49" charset="-122"/>
              </a:rPr>
              <a:t>) </a:t>
            </a:r>
            <a:endParaRPr kumimoji="0" lang="en-US" altLang="zh-CN" sz="3600" b="1" baseline="0"/>
          </a:p>
        </p:txBody>
      </p:sp>
      <p:sp>
        <p:nvSpPr>
          <p:cNvPr id="614407" name="Rectangle 7">
            <a:extLst>
              <a:ext uri="{FF2B5EF4-FFF2-40B4-BE49-F238E27FC236}">
                <a16:creationId xmlns:a16="http://schemas.microsoft.com/office/drawing/2014/main" id="{4A383806-DF9B-4831-BBBD-0D4179A4E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878522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6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circleNumDbPlain" startAt="2"/>
            </a:pPr>
            <a:r>
              <a:rPr lang="en-US" altLang="zh-CN" sz="3600" b="1" baseline="0">
                <a:ea typeface="楷体_GB2312" pitchFamily="49" charset="-122"/>
              </a:rPr>
              <a:t> </a:t>
            </a:r>
            <a:r>
              <a:rPr lang="zh-CN" altLang="en-US" sz="3600" b="1" baseline="0">
                <a:ea typeface="楷体_GB2312" pitchFamily="49" charset="-122"/>
              </a:rPr>
              <a:t>气体</a:t>
            </a:r>
            <a:r>
              <a:rPr lang="en-US" altLang="zh-CN" sz="3600" b="1" baseline="0">
                <a:ea typeface="楷体_GB2312" pitchFamily="49" charset="-122"/>
              </a:rPr>
              <a:t>-</a:t>
            </a:r>
            <a:r>
              <a:rPr lang="zh-CN" altLang="en-US" sz="3600" b="1" baseline="0">
                <a:ea typeface="楷体_GB2312" pitchFamily="49" charset="-122"/>
              </a:rPr>
              <a:t>离子电极：如</a:t>
            </a:r>
            <a:r>
              <a:rPr lang="en-US" altLang="zh-CN" sz="3600" b="1" baseline="0">
                <a:ea typeface="楷体_GB2312" pitchFamily="49" charset="-122"/>
              </a:rPr>
              <a:t>Cl</a:t>
            </a:r>
            <a:r>
              <a:rPr lang="en-US" altLang="zh-CN" sz="3600" b="1">
                <a:ea typeface="楷体_GB2312" pitchFamily="49" charset="-122"/>
              </a:rPr>
              <a:t>2</a:t>
            </a:r>
            <a:r>
              <a:rPr lang="en-US" altLang="zh-CN" sz="3600" b="1" baseline="0">
                <a:ea typeface="楷体_GB2312" pitchFamily="49" charset="-122"/>
              </a:rPr>
              <a:t>/</a:t>
            </a:r>
            <a:r>
              <a:rPr lang="en-US" altLang="zh-CN" sz="3600" b="1" baseline="0"/>
              <a:t>Cl</a:t>
            </a:r>
            <a:r>
              <a:rPr lang="en-US" altLang="zh-CN" sz="3600" b="1" baseline="30000"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sym typeface="Symbol" panose="05050102010706020507" pitchFamily="18" charset="2"/>
              </a:rPr>
              <a:t> </a:t>
            </a:r>
            <a:r>
              <a:rPr lang="zh-CN" altLang="en-US" sz="3600" b="1" baseline="0">
                <a:ea typeface="楷体_GB2312" pitchFamily="49" charset="-122"/>
              </a:rPr>
              <a:t>电极</a:t>
            </a:r>
          </a:p>
          <a:p>
            <a:r>
              <a:rPr lang="zh-CN" altLang="en-US" sz="3600" b="1" baseline="0">
                <a:ea typeface="楷体_GB2312" pitchFamily="49" charset="-122"/>
              </a:rPr>
              <a:t>   电极反应：</a:t>
            </a:r>
            <a:r>
              <a:rPr lang="en-US" altLang="zh-CN" sz="3600" b="1" baseline="0">
                <a:ea typeface="楷体_GB2312" pitchFamily="49" charset="-122"/>
              </a:rPr>
              <a:t>2Cl</a:t>
            </a:r>
            <a:r>
              <a:rPr lang="en-US" altLang="zh-CN" sz="3600" b="1">
                <a:ea typeface="楷体_GB2312" pitchFamily="49" charset="-122"/>
              </a:rPr>
              <a:t>2</a:t>
            </a:r>
            <a:r>
              <a:rPr lang="en-US" altLang="zh-CN" sz="3600" b="1" baseline="0">
                <a:ea typeface="楷体_GB2312" pitchFamily="49" charset="-122"/>
              </a:rPr>
              <a:t> + e</a:t>
            </a:r>
            <a:r>
              <a:rPr lang="en-US" altLang="zh-CN" sz="36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3600" b="1" baseline="0"/>
              <a:t>⇌ 2Cl</a:t>
            </a:r>
            <a:r>
              <a:rPr lang="en-US" altLang="zh-CN" sz="3600" b="1" baseline="30000"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sym typeface="Symbol" panose="05050102010706020507" pitchFamily="18" charset="2"/>
              </a:rPr>
              <a:t>  </a:t>
            </a:r>
            <a:endParaRPr lang="en-US" altLang="zh-CN" sz="3600" b="1" baseline="0">
              <a:ea typeface="楷体_GB2312" pitchFamily="49" charset="-122"/>
            </a:endParaRPr>
          </a:p>
          <a:p>
            <a:r>
              <a:rPr lang="en-US" altLang="zh-CN" sz="3600" b="1" baseline="0">
                <a:ea typeface="楷体_GB2312" pitchFamily="49" charset="-122"/>
              </a:rPr>
              <a:t>   </a:t>
            </a:r>
            <a:r>
              <a:rPr lang="zh-CN" altLang="en-US" sz="3600" b="1" baseline="0">
                <a:ea typeface="楷体_GB2312" pitchFamily="49" charset="-122"/>
              </a:rPr>
              <a:t>做负极时</a:t>
            </a:r>
            <a:r>
              <a:rPr lang="zh-CN" altLang="en-US" sz="3600" b="1" baseline="0">
                <a:ea typeface="楷体_GB2312" pitchFamily="49" charset="-122"/>
                <a:sym typeface="Wingdings" panose="05000000000000000000" pitchFamily="2" charset="2"/>
              </a:rPr>
              <a:t>： </a:t>
            </a:r>
            <a:r>
              <a:rPr lang="en-US" altLang="zh-CN" sz="3600" b="1" baseline="0">
                <a:ea typeface="楷体_GB2312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3600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ea typeface="楷体_GB2312" pitchFamily="49" charset="-122"/>
                <a:sym typeface="Wingdings" panose="05000000000000000000" pitchFamily="2" charset="2"/>
              </a:rPr>
              <a:t>)</a:t>
            </a:r>
            <a:r>
              <a:rPr lang="en-US" altLang="zh-CN" sz="3600" b="1" baseline="0">
                <a:ea typeface="楷体_GB2312" pitchFamily="49" charset="-122"/>
              </a:rPr>
              <a:t>Pt </a:t>
            </a:r>
            <a:r>
              <a:rPr kumimoji="0" lang="en-US" altLang="zh-CN" sz="3600" b="1" baseline="0"/>
              <a:t>|</a:t>
            </a:r>
            <a:r>
              <a:rPr lang="en-US" altLang="zh-CN" sz="3600" b="1"/>
              <a:t> </a:t>
            </a:r>
            <a:r>
              <a:rPr lang="en-US" altLang="zh-CN" sz="3600" b="1" baseline="0"/>
              <a:t>Cl</a:t>
            </a:r>
            <a:r>
              <a:rPr lang="en-US" altLang="zh-CN" sz="3600" b="1"/>
              <a:t>2</a:t>
            </a:r>
            <a:r>
              <a:rPr lang="en-US" altLang="zh-CN" sz="3600" b="1" baseline="0"/>
              <a:t>(g, </a:t>
            </a:r>
            <a:r>
              <a:rPr lang="en-US" altLang="zh-CN" sz="3600" b="1" i="1" baseline="0"/>
              <a:t>p</a:t>
            </a:r>
            <a:r>
              <a:rPr lang="en-US" altLang="zh-CN" sz="3600" b="1" baseline="0"/>
              <a:t>) </a:t>
            </a:r>
            <a:r>
              <a:rPr kumimoji="0" lang="en-US" altLang="zh-CN" sz="3600" b="1" baseline="0"/>
              <a:t>|</a:t>
            </a:r>
            <a:r>
              <a:rPr lang="en-US" altLang="zh-CN" sz="3600" b="1"/>
              <a:t> </a:t>
            </a:r>
            <a:r>
              <a:rPr lang="en-US" altLang="zh-CN" sz="3600" b="1" baseline="0"/>
              <a:t>Cl</a:t>
            </a:r>
            <a:r>
              <a:rPr lang="en-US" altLang="zh-CN" sz="3600" b="1" baseline="30000">
                <a:sym typeface="Symbol" panose="05050102010706020507" pitchFamily="18" charset="2"/>
              </a:rPr>
              <a:t></a:t>
            </a:r>
            <a:r>
              <a:rPr lang="en-US" altLang="zh-CN" sz="3600" b="1" baseline="0">
                <a:sym typeface="Symbol" panose="05050102010706020507" pitchFamily="18" charset="2"/>
              </a:rPr>
              <a:t> (</a:t>
            </a:r>
            <a:r>
              <a:rPr lang="en-US" altLang="zh-CN" sz="3600" b="1" i="1" baseline="0">
                <a:sym typeface="Symbol" panose="05050102010706020507" pitchFamily="18" charset="2"/>
              </a:rPr>
              <a:t>c</a:t>
            </a:r>
            <a:r>
              <a:rPr lang="en-US" altLang="zh-CN" sz="3600" b="1" baseline="0">
                <a:sym typeface="Symbol" panose="05050102010706020507" pitchFamily="18" charset="2"/>
              </a:rPr>
              <a:t>)</a:t>
            </a:r>
            <a:r>
              <a:rPr lang="en-US" altLang="zh-CN" sz="3600" b="1" baseline="0"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5" grpId="0"/>
      <p:bldP spid="6144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6" name="Rectangle 4">
            <a:extLst>
              <a:ext uri="{FF2B5EF4-FFF2-40B4-BE49-F238E27FC236}">
                <a16:creationId xmlns:a16="http://schemas.microsoft.com/office/drawing/2014/main" id="{F654D898-6567-4847-8FFB-87F748002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569325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230563" indent="-3230563" algn="ctr">
              <a:spcBef>
                <a:spcPct val="20000"/>
              </a:spcBef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409950" algn="ctr">
              <a:spcBef>
                <a:spcPct val="2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589338" algn="ctr">
              <a:spcBef>
                <a:spcPct val="20000"/>
              </a:spcBef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768725"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948113"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405313"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4862513"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5319713"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5776913"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GB" altLang="zh-CN" sz="4000" baseline="0">
                <a:solidFill>
                  <a:schemeClr val="tx1"/>
                </a:solidFill>
              </a:rPr>
              <a:t>3. </a:t>
            </a:r>
            <a:r>
              <a:rPr lang="zh-CN" altLang="en-GB" sz="4000" baseline="0">
                <a:solidFill>
                  <a:schemeClr val="tx1"/>
                </a:solidFill>
              </a:rPr>
              <a:t>原电池反应</a:t>
            </a:r>
          </a:p>
          <a:p>
            <a:pPr algn="just"/>
            <a:r>
              <a:rPr lang="zh-CN" altLang="en-GB" sz="4000" baseline="0">
                <a:solidFill>
                  <a:schemeClr val="tx1"/>
                </a:solidFill>
              </a:rPr>
              <a:t>原电池反应：原电池中发生的氧化还原反应； </a:t>
            </a:r>
          </a:p>
          <a:p>
            <a:pPr algn="just"/>
            <a:r>
              <a:rPr lang="en-GB" altLang="zh-CN" sz="4000" baseline="0">
                <a:solidFill>
                  <a:schemeClr val="tx1"/>
                </a:solidFill>
              </a:rPr>
              <a:t>                          = </a:t>
            </a:r>
            <a:r>
              <a:rPr lang="zh-CN" altLang="en-GB" sz="4000" baseline="0">
                <a:solidFill>
                  <a:schemeClr val="tx1"/>
                </a:solidFill>
              </a:rPr>
              <a:t>正极反应 </a:t>
            </a:r>
            <a:r>
              <a:rPr lang="zh-CN" altLang="en-GB" sz="4000" baseline="0">
                <a:solidFill>
                  <a:schemeClr val="tx1"/>
                </a:solidFill>
                <a:sym typeface="Symbol" panose="05050102010706020507" pitchFamily="18" charset="2"/>
              </a:rPr>
              <a:t> 负极反应</a:t>
            </a:r>
            <a:r>
              <a:rPr lang="en-GB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.</a:t>
            </a:r>
            <a:endParaRPr lang="en-US" altLang="zh-CN" sz="4000" baseline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612363" name="Rectangle 11">
            <a:extLst>
              <a:ext uri="{FF2B5EF4-FFF2-40B4-BE49-F238E27FC236}">
                <a16:creationId xmlns:a16="http://schemas.microsoft.com/office/drawing/2014/main" id="{38783FC0-9ADD-483B-B4FE-031C10B5F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500438"/>
            <a:ext cx="8153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spcBef>
                <a:spcPct val="2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spcBef>
                <a:spcPct val="20000"/>
              </a:spcBef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zh-CN" altLang="en-US" sz="4000" baseline="0">
                <a:solidFill>
                  <a:srgbClr val="0000CC"/>
                </a:solidFill>
              </a:rPr>
              <a:t>负极：</a:t>
            </a:r>
            <a:r>
              <a:rPr lang="en-US" altLang="zh-CN" sz="4000" baseline="0">
                <a:solidFill>
                  <a:schemeClr val="tx1"/>
                </a:solidFill>
              </a:rPr>
              <a:t>Zn</a:t>
            </a:r>
            <a:r>
              <a:rPr lang="en-US" altLang="zh-CN" sz="4000" baseline="30000">
                <a:solidFill>
                  <a:schemeClr val="tx1"/>
                </a:solidFill>
              </a:rPr>
              <a:t>2+ </a:t>
            </a:r>
            <a:r>
              <a:rPr lang="en-US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+</a:t>
            </a:r>
            <a:r>
              <a:rPr lang="en-US" altLang="zh-CN" sz="4000" baseline="0">
                <a:solidFill>
                  <a:schemeClr val="tx1"/>
                </a:solidFill>
              </a:rPr>
              <a:t> 2e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</a:rPr>
              <a:t> </a:t>
            </a:r>
            <a:r>
              <a:rPr lang="en-US" altLang="zh-CN" sz="4000" baseline="0">
                <a:solidFill>
                  <a:schemeClr val="tx1"/>
                </a:solidFill>
                <a:ea typeface="MS UI Gothic" panose="020B0600070205080204" pitchFamily="34" charset="-128"/>
              </a:rPr>
              <a:t>⇌ </a:t>
            </a:r>
            <a:r>
              <a:rPr lang="en-US" altLang="zh-CN" sz="4000" baseline="0">
                <a:solidFill>
                  <a:schemeClr val="tx1"/>
                </a:solidFill>
              </a:rPr>
              <a:t>Zn</a:t>
            </a:r>
          </a:p>
        </p:txBody>
      </p:sp>
      <p:sp>
        <p:nvSpPr>
          <p:cNvPr id="612364" name="Rectangle 12">
            <a:extLst>
              <a:ext uri="{FF2B5EF4-FFF2-40B4-BE49-F238E27FC236}">
                <a16:creationId xmlns:a16="http://schemas.microsoft.com/office/drawing/2014/main" id="{7472AE11-403D-4EB9-9BA0-87E2E3B13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997200"/>
            <a:ext cx="8281988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spcBef>
                <a:spcPct val="2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spcBef>
                <a:spcPct val="20000"/>
              </a:spcBef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4000" baseline="0">
                <a:solidFill>
                  <a:srgbClr val="FF0000"/>
                </a:solidFill>
              </a:rPr>
              <a:t> </a:t>
            </a:r>
            <a:r>
              <a:rPr lang="zh-CN" altLang="en-US" sz="4000" baseline="0">
                <a:solidFill>
                  <a:srgbClr val="FF0000"/>
                </a:solidFill>
              </a:rPr>
              <a:t>正极：</a:t>
            </a:r>
            <a:r>
              <a:rPr lang="en-US" altLang="zh-CN" sz="4000" baseline="0">
                <a:solidFill>
                  <a:schemeClr val="tx1"/>
                </a:solidFill>
              </a:rPr>
              <a:t>Cu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 baseline="0">
                <a:solidFill>
                  <a:schemeClr val="tx1"/>
                </a:solidFill>
              </a:rPr>
              <a:t> + 2e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</a:rPr>
              <a:t> </a:t>
            </a:r>
            <a:r>
              <a:rPr lang="en-US" altLang="zh-CN" sz="4000" baseline="0">
                <a:solidFill>
                  <a:schemeClr val="tx1"/>
                </a:solidFill>
                <a:ea typeface="MS UI Gothic" panose="020B0600070205080204" pitchFamily="34" charset="-128"/>
              </a:rPr>
              <a:t>⇌ </a:t>
            </a:r>
            <a:r>
              <a:rPr lang="en-US" altLang="zh-CN" sz="4000" baseline="0">
                <a:solidFill>
                  <a:schemeClr val="tx1"/>
                </a:solidFill>
              </a:rPr>
              <a:t>Cu </a:t>
            </a:r>
          </a:p>
        </p:txBody>
      </p:sp>
      <p:sp>
        <p:nvSpPr>
          <p:cNvPr id="612365" name="Text Box 13">
            <a:extLst>
              <a:ext uri="{FF2B5EF4-FFF2-40B4-BE49-F238E27FC236}">
                <a16:creationId xmlns:a16="http://schemas.microsoft.com/office/drawing/2014/main" id="{EC50F117-DB40-4683-A4FC-EFB346894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365625"/>
            <a:ext cx="8640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4000" b="1" baseline="0">
                <a:ea typeface="楷体_GB2312" pitchFamily="49" charset="-122"/>
              </a:rPr>
              <a:t>原电池反应：</a:t>
            </a:r>
            <a:r>
              <a:rPr lang="en-US" altLang="zh-CN" sz="4000" b="1" baseline="0">
                <a:ea typeface="楷体_GB2312" pitchFamily="49" charset="-122"/>
              </a:rPr>
              <a:t>Cu</a:t>
            </a:r>
            <a:r>
              <a:rPr lang="en-US" altLang="zh-CN" sz="4000" b="1" baseline="30000">
                <a:ea typeface="楷体_GB2312" pitchFamily="49" charset="-122"/>
              </a:rPr>
              <a:t>2+</a:t>
            </a:r>
            <a:r>
              <a:rPr lang="en-US" altLang="zh-CN" sz="4000" b="1" baseline="0">
                <a:ea typeface="楷体_GB2312" pitchFamily="49" charset="-122"/>
              </a:rPr>
              <a:t> + Zn </a:t>
            </a:r>
            <a:r>
              <a:rPr lang="en-US" altLang="zh-CN" sz="4000" b="1" baseline="0">
                <a:ea typeface="楷体_GB2312" pitchFamily="49" charset="-122"/>
                <a:cs typeface="Times New Roman" panose="02020603050405020304" pitchFamily="18" charset="0"/>
              </a:rPr>
              <a:t>═ Cu + Zn</a:t>
            </a:r>
            <a:r>
              <a:rPr lang="en-US" altLang="zh-CN" sz="4000" b="1" baseline="30000">
                <a:ea typeface="楷体_GB2312" pitchFamily="49" charset="-122"/>
                <a:cs typeface="Times New Roman" panose="02020603050405020304" pitchFamily="18" charset="0"/>
              </a:rPr>
              <a:t>2+</a:t>
            </a:r>
            <a:endParaRPr lang="en-US" altLang="zh-CN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12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12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63" grpId="0" build="p" autoUpdateAnimBg="0"/>
      <p:bldP spid="612364" grpId="0" build="p" autoUpdateAnimBg="0"/>
      <p:bldP spid="6123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>
            <a:extLst>
              <a:ext uri="{FF2B5EF4-FFF2-40B4-BE49-F238E27FC236}">
                <a16:creationId xmlns:a16="http://schemas.microsoft.com/office/drawing/2014/main" id="{E501BD54-ED46-4CF4-AE05-A81903F5C8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7488" y="981075"/>
            <a:ext cx="8675687" cy="2160588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电池反应的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000" baseline="-25000">
                <a:solidFill>
                  <a:schemeClr val="tx1"/>
                </a:solidFill>
                <a:sym typeface="Symbol" panose="05050102010706020507" pitchFamily="18" charset="2"/>
              </a:rPr>
              <a:t>r</a:t>
            </a:r>
            <a:r>
              <a:rPr lang="en-US" altLang="zh-CN" sz="4000" i="1">
                <a:solidFill>
                  <a:schemeClr val="tx1"/>
                </a:solidFill>
                <a:sym typeface="Symbol" panose="05050102010706020507" pitchFamily="18" charset="2"/>
              </a:rPr>
              <a:t>G</a:t>
            </a:r>
            <a:r>
              <a:rPr lang="en-US" altLang="zh-CN" sz="4000" baseline="-25000">
                <a:solidFill>
                  <a:schemeClr val="tx1"/>
                </a:solidFill>
                <a:sym typeface="Symbol" panose="05050102010706020507" pitchFamily="18" charset="2"/>
              </a:rPr>
              <a:t>m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与电动势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的关系</a:t>
            </a:r>
          </a:p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原电池的电动势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：正负两极之间的电势差。</a:t>
            </a:r>
            <a:endParaRPr lang="zh-CN" altLang="en-US" sz="4000" baseline="-2500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615427" name="Rectangle 3">
            <a:extLst>
              <a:ext uri="{FF2B5EF4-FFF2-40B4-BE49-F238E27FC236}">
                <a16:creationId xmlns:a16="http://schemas.microsoft.com/office/drawing/2014/main" id="{CD267964-A127-4207-8169-7537408476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7772400" cy="935037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4.1.2 </a:t>
            </a:r>
            <a:r>
              <a:rPr lang="zh-CN" altLang="en-US" sz="4000">
                <a:solidFill>
                  <a:schemeClr val="tx1"/>
                </a:solidFill>
              </a:rPr>
              <a:t>原电池的热力学</a:t>
            </a:r>
          </a:p>
        </p:txBody>
      </p:sp>
      <p:sp>
        <p:nvSpPr>
          <p:cNvPr id="615428" name="Text Box 4">
            <a:extLst>
              <a:ext uri="{FF2B5EF4-FFF2-40B4-BE49-F238E27FC236}">
                <a16:creationId xmlns:a16="http://schemas.microsoft.com/office/drawing/2014/main" id="{92E99F17-D36E-4A9E-BF25-229FD8340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0"/>
            <a:ext cx="4572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aseline="0">
                <a:solidFill>
                  <a:schemeClr val="bg1"/>
                </a:solidFill>
                <a:latin typeface="宋体" panose="02010600030101010101" pitchFamily="2" charset="-122"/>
              </a:rPr>
              <a:t>☉</a:t>
            </a:r>
            <a:r>
              <a:rPr lang="en-US" altLang="zh-CN" sz="4000" baseline="0"/>
              <a:t> </a:t>
            </a:r>
          </a:p>
        </p:txBody>
      </p:sp>
      <p:sp>
        <p:nvSpPr>
          <p:cNvPr id="615429" name="Rectangle 5">
            <a:extLst>
              <a:ext uri="{FF2B5EF4-FFF2-40B4-BE49-F238E27FC236}">
                <a16:creationId xmlns:a16="http://schemas.microsoft.com/office/drawing/2014/main" id="{3260B4C5-6570-4B60-88D0-88CC4EBE6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860800"/>
            <a:ext cx="8497888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75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47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19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91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buFontTx/>
              <a:buChar char="•"/>
            </a:pPr>
            <a:r>
              <a:rPr lang="zh-CN" altLang="en-US" sz="4000" baseline="0">
                <a:solidFill>
                  <a:schemeClr val="tx1"/>
                </a:solidFill>
                <a:latin typeface="楷体_GB2312" pitchFamily="49" charset="-122"/>
              </a:rPr>
              <a:t>标准电动势：</a:t>
            </a:r>
            <a:r>
              <a:rPr lang="zh-CN" altLang="en-US" sz="4000" baseline="0">
                <a:solidFill>
                  <a:schemeClr val="tx1"/>
                </a:solidFill>
              </a:rPr>
              <a:t>若两电极的各物质均处于标准状态，则其电动势为电池的标准电动势，用           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表示。</a:t>
            </a:r>
            <a:r>
              <a:rPr lang="zh-CN" altLang="en-US" sz="4000" baseline="0">
                <a:solidFill>
                  <a:schemeClr val="tx1"/>
                </a:solidFill>
              </a:rPr>
              <a:t> </a:t>
            </a:r>
            <a:r>
              <a:rPr lang="zh-CN" altLang="en-US" sz="4000" baseline="0">
                <a:solidFill>
                  <a:schemeClr val="tx1"/>
                </a:solidFill>
                <a:latin typeface="楷体_GB2312" pitchFamily="49" charset="-122"/>
              </a:rPr>
              <a:t> </a:t>
            </a:r>
          </a:p>
        </p:txBody>
      </p:sp>
      <p:graphicFrame>
        <p:nvGraphicFramePr>
          <p:cNvPr id="615432" name="Object 8">
            <a:extLst>
              <a:ext uri="{FF2B5EF4-FFF2-40B4-BE49-F238E27FC236}">
                <a16:creationId xmlns:a16="http://schemas.microsoft.com/office/drawing/2014/main" id="{5D833CA0-BB52-4567-A2FB-84FC0738E5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5084763"/>
          <a:ext cx="9080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3" name="公式" r:id="rId3" imgW="253800" imgH="241200" progId="Equation.3">
                  <p:embed/>
                </p:oleObj>
              </mc:Choice>
              <mc:Fallback>
                <p:oleObj name="公式" r:id="rId3" imgW="25380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084763"/>
                        <a:ext cx="9080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570" name="Picture 2" descr="20">
            <a:extLst>
              <a:ext uri="{FF2B5EF4-FFF2-40B4-BE49-F238E27FC236}">
                <a16:creationId xmlns:a16="http://schemas.microsoft.com/office/drawing/2014/main" id="{6DC04971-9433-4675-BDEC-BB79065B1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r="40952" b="21158"/>
          <a:stretch>
            <a:fillRect/>
          </a:stretch>
        </p:blipFill>
        <p:spPr bwMode="auto">
          <a:xfrm>
            <a:off x="323850" y="476250"/>
            <a:ext cx="44640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1" name="Rectangle 3">
            <a:extLst>
              <a:ext uri="{FF2B5EF4-FFF2-40B4-BE49-F238E27FC236}">
                <a16:creationId xmlns:a16="http://schemas.microsoft.com/office/drawing/2014/main" id="{2EFE281D-AB2B-47FA-ADAB-B0E84E737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76825" y="333375"/>
            <a:ext cx="3816350" cy="2592388"/>
          </a:xfrm>
          <a:noFill/>
          <a:ln/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原电池：恒温恒压有非体积功</a:t>
            </a:r>
            <a:r>
              <a:rPr lang="en-US" altLang="zh-CN" sz="4000">
                <a:solidFill>
                  <a:schemeClr val="tx1"/>
                </a:solidFill>
              </a:rPr>
              <a:t>—</a:t>
            </a:r>
            <a:r>
              <a:rPr lang="en-US" altLang="zh-CN" sz="4000" i="1">
                <a:solidFill>
                  <a:schemeClr val="tx1"/>
                </a:solidFill>
              </a:rPr>
              <a:t>W</a:t>
            </a:r>
            <a:r>
              <a:rPr lang="zh-CN" altLang="en-US" sz="4000" baseline="-25000">
                <a:solidFill>
                  <a:schemeClr val="tx1"/>
                </a:solidFill>
              </a:rPr>
              <a:t>电功</a:t>
            </a:r>
            <a:r>
              <a:rPr lang="zh-CN" altLang="en-US" sz="4000">
                <a:solidFill>
                  <a:schemeClr val="tx1"/>
                </a:solidFill>
              </a:rPr>
              <a:t>的过程</a:t>
            </a:r>
          </a:p>
        </p:txBody>
      </p:sp>
      <p:sp>
        <p:nvSpPr>
          <p:cNvPr id="621572" name="Rectangle 4">
            <a:extLst>
              <a:ext uri="{FF2B5EF4-FFF2-40B4-BE49-F238E27FC236}">
                <a16:creationId xmlns:a16="http://schemas.microsoft.com/office/drawing/2014/main" id="{1A4C6613-4C90-468B-A2A6-0B980EEF3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8" y="2420938"/>
            <a:ext cx="3602037" cy="25304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4000" b="1" baseline="0">
                <a:sym typeface="Symbol" panose="05050102010706020507" pitchFamily="18" charset="2"/>
              </a:rPr>
              <a:t>若电池反应以可逆方式进行，则</a:t>
            </a:r>
          </a:p>
          <a:p>
            <a:pPr algn="just"/>
            <a:r>
              <a:rPr lang="zh-CN" altLang="en-US" sz="4000" b="1" baseline="0">
                <a:sym typeface="Symbol" panose="05050102010706020507" pitchFamily="18" charset="2"/>
              </a:rPr>
              <a:t></a:t>
            </a:r>
            <a:r>
              <a:rPr lang="en-US" altLang="zh-CN" sz="4000" b="1"/>
              <a:t>r</a:t>
            </a:r>
            <a:r>
              <a:rPr lang="en-US" altLang="zh-CN" sz="4000" b="1" i="1" baseline="0"/>
              <a:t>G</a:t>
            </a:r>
            <a:r>
              <a:rPr lang="en-US" altLang="zh-CN" sz="4000" b="1" baseline="0"/>
              <a:t> =</a:t>
            </a:r>
            <a:r>
              <a:rPr lang="en-US" altLang="zh-CN" sz="4000" b="1" baseline="0">
                <a:cs typeface="Times New Roman" panose="02020603050405020304" pitchFamily="18" charset="0"/>
              </a:rPr>
              <a:t> </a:t>
            </a:r>
            <a:r>
              <a:rPr lang="en-US" altLang="zh-CN" sz="4000" b="1" baseline="0"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4000" b="1" i="1" baseline="0"/>
              <a:t>W</a:t>
            </a:r>
            <a:r>
              <a:rPr lang="zh-CN" altLang="en-US" sz="4000" b="1">
                <a:ea typeface="楷体_GB2312" pitchFamily="49" charset="-122"/>
              </a:rPr>
              <a:t>电功</a:t>
            </a:r>
          </a:p>
        </p:txBody>
      </p:sp>
      <p:sp>
        <p:nvSpPr>
          <p:cNvPr id="621573" name="Rectangle 5">
            <a:extLst>
              <a:ext uri="{FF2B5EF4-FFF2-40B4-BE49-F238E27FC236}">
                <a16:creationId xmlns:a16="http://schemas.microsoft.com/office/drawing/2014/main" id="{C52BEAB7-5024-40C3-99FD-A137E4E06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5157788"/>
            <a:ext cx="8281987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spcBef>
                <a:spcPct val="10000"/>
              </a:spcBef>
              <a:buFontTx/>
              <a:buNone/>
            </a:pPr>
            <a:r>
              <a:rPr lang="zh-CN" altLang="en-US" sz="3600" baseline="0">
                <a:solidFill>
                  <a:schemeClr val="tx1"/>
                </a:solidFill>
              </a:rPr>
              <a:t>体系吉布斯函数的减少等于体系对环境做的最大非体积功 </a:t>
            </a:r>
            <a:r>
              <a:rPr lang="en-US" altLang="zh-CN" sz="3600" baseline="0">
                <a:solidFill>
                  <a:schemeClr val="tx1"/>
                </a:solidFill>
              </a:rPr>
              <a:t>(</a:t>
            </a:r>
            <a:r>
              <a:rPr lang="en-US" altLang="zh-CN" sz="3600" baseline="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i="1" baseline="0">
                <a:solidFill>
                  <a:schemeClr val="tx1"/>
                </a:solidFill>
              </a:rPr>
              <a:t>W</a:t>
            </a:r>
            <a:r>
              <a:rPr lang="en-US" altLang="zh-CN" sz="3600" i="1" baseline="0">
                <a:solidFill>
                  <a:schemeClr val="tx1"/>
                </a:solidFill>
                <a:cs typeface="Times New Roman" panose="02020603050405020304" pitchFamily="18" charset="0"/>
              </a:rPr>
              <a:t>'</a:t>
            </a:r>
            <a:r>
              <a:rPr lang="en-US" altLang="zh-CN" sz="3600" baseline="0">
                <a:solidFill>
                  <a:schemeClr val="tx1"/>
                </a:solidFill>
                <a:cs typeface="Times New Roman" panose="02020603050405020304" pitchFamily="18" charset="0"/>
              </a:rPr>
              <a:t>) </a:t>
            </a:r>
            <a:r>
              <a:rPr lang="zh-CN" altLang="en-US" sz="3600" baseline="0">
                <a:solidFill>
                  <a:schemeClr val="tx1"/>
                </a:solidFill>
              </a:rPr>
              <a:t>。 </a:t>
            </a:r>
            <a:r>
              <a:rPr lang="en-US" altLang="zh-CN" sz="3600" baseline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3600" baseline="0">
                <a:solidFill>
                  <a:schemeClr val="tx1"/>
                </a:solidFill>
                <a:cs typeface="Times New Roman" panose="02020603050405020304" pitchFamily="18" charset="0"/>
              </a:rPr>
              <a:t>教材</a:t>
            </a:r>
            <a:r>
              <a:rPr lang="en-US" altLang="zh-CN" sz="3600" baseline="0">
                <a:solidFill>
                  <a:schemeClr val="tx1"/>
                </a:solidFill>
                <a:cs typeface="Times New Roman" panose="02020603050405020304" pitchFamily="18" charset="0"/>
              </a:rPr>
              <a:t>P38)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1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1" grpId="0" build="p"/>
      <p:bldP spid="621572" grpId="0" animBg="1"/>
      <p:bldP spid="6215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>
            <a:extLst>
              <a:ext uri="{FF2B5EF4-FFF2-40B4-BE49-F238E27FC236}">
                <a16:creationId xmlns:a16="http://schemas.microsoft.com/office/drawing/2014/main" id="{6C7BF01D-D3F3-448C-9948-35BB18D2A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338" y="142875"/>
            <a:ext cx="8532812" cy="6381750"/>
          </a:xfrm>
        </p:spPr>
        <p:txBody>
          <a:bodyPr/>
          <a:lstStyle/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</a:t>
            </a:r>
            <a:r>
              <a:rPr lang="en-US" altLang="zh-CN" sz="4000" baseline="-25000">
                <a:solidFill>
                  <a:schemeClr val="tx1"/>
                </a:solidFill>
              </a:rPr>
              <a:t>r</a:t>
            </a:r>
            <a:r>
              <a:rPr lang="en-US" altLang="zh-CN" sz="4000" i="1">
                <a:solidFill>
                  <a:schemeClr val="tx1"/>
                </a:solidFill>
              </a:rPr>
              <a:t>G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i="1">
                <a:solidFill>
                  <a:schemeClr val="tx1"/>
                </a:solidFill>
              </a:rPr>
              <a:t>W</a:t>
            </a:r>
            <a:r>
              <a:rPr lang="en-US" altLang="zh-CN" sz="4000" baseline="-25000">
                <a:solidFill>
                  <a:schemeClr val="tx1"/>
                </a:solidFill>
              </a:rPr>
              <a:t> </a:t>
            </a:r>
            <a:r>
              <a:rPr lang="zh-CN" altLang="en-US" sz="4000" baseline="-25000">
                <a:solidFill>
                  <a:schemeClr val="tx1"/>
                </a:solidFill>
              </a:rPr>
              <a:t>电功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----</a:t>
            </a:r>
            <a:r>
              <a:rPr lang="zh-CN" altLang="en-US" sz="4000">
                <a:solidFill>
                  <a:schemeClr val="tx1"/>
                </a:solidFill>
              </a:rPr>
              <a:t>可逆过程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i="1">
                <a:solidFill>
                  <a:schemeClr val="tx1"/>
                </a:solidFill>
              </a:rPr>
              <a:t>W</a:t>
            </a:r>
            <a:r>
              <a:rPr lang="zh-CN" altLang="en-US" sz="4000" baseline="-25000">
                <a:solidFill>
                  <a:schemeClr val="tx1"/>
                </a:solidFill>
              </a:rPr>
              <a:t>电功</a:t>
            </a:r>
            <a:r>
              <a:rPr lang="zh-CN" altLang="en-US" sz="4000" i="1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(J)</a:t>
            </a:r>
            <a:r>
              <a:rPr lang="en-US" altLang="zh-CN" sz="4000" i="1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4000">
                <a:solidFill>
                  <a:schemeClr val="tx1"/>
                </a:solidFill>
              </a:rPr>
              <a:t>电量</a:t>
            </a:r>
            <a:r>
              <a:rPr lang="en-US" altLang="zh-CN" sz="4000" i="1">
                <a:solidFill>
                  <a:schemeClr val="tx1"/>
                </a:solidFill>
              </a:rPr>
              <a:t>Q</a:t>
            </a:r>
            <a:r>
              <a:rPr lang="en-US" altLang="zh-CN" sz="4000">
                <a:solidFill>
                  <a:schemeClr val="tx1"/>
                </a:solidFill>
              </a:rPr>
              <a:t>(C)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 </a:t>
            </a:r>
            <a:r>
              <a:rPr lang="zh-CN" altLang="en-US" sz="4000">
                <a:solidFill>
                  <a:schemeClr val="tx1"/>
                </a:solidFill>
              </a:rPr>
              <a:t>电动势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</a:t>
            </a:r>
            <a:r>
              <a:rPr lang="en-US" altLang="zh-CN" sz="4000">
                <a:solidFill>
                  <a:schemeClr val="tx1"/>
                </a:solidFill>
              </a:rPr>
              <a:t>(V)                   </a:t>
            </a:r>
            <a:endParaRPr lang="en-US" altLang="zh-CN" sz="4000" i="1">
              <a:solidFill>
                <a:schemeClr val="accent2"/>
              </a:solidFill>
            </a:endParaRP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4000" i="1">
                <a:solidFill>
                  <a:schemeClr val="tx1"/>
                </a:solidFill>
              </a:rPr>
              <a:t>      W</a:t>
            </a:r>
            <a:r>
              <a:rPr lang="zh-CN" altLang="en-US" sz="4000" baseline="-25000">
                <a:solidFill>
                  <a:schemeClr val="tx1"/>
                </a:solidFill>
              </a:rPr>
              <a:t>电功</a:t>
            </a:r>
            <a:r>
              <a:rPr lang="zh-CN" altLang="en-US" sz="4000" i="1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i="1">
                <a:solidFill>
                  <a:schemeClr val="accent2"/>
                </a:solidFill>
              </a:rPr>
              <a:t>nF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</a:t>
            </a:r>
            <a:r>
              <a:rPr lang="zh-CN" altLang="en-US" sz="4000">
                <a:solidFill>
                  <a:schemeClr val="tx1"/>
                </a:solidFill>
              </a:rPr>
              <a:t>              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</a:t>
            </a:r>
            <a:r>
              <a:rPr lang="zh-CN" altLang="en-US" sz="400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000" baseline="-30000">
                <a:solidFill>
                  <a:srgbClr val="0000CC"/>
                </a:solidFill>
              </a:rPr>
              <a:t>r</a:t>
            </a:r>
            <a:r>
              <a:rPr lang="en-US" altLang="zh-CN" sz="4000" i="1">
                <a:solidFill>
                  <a:srgbClr val="0000CC"/>
                </a:solidFill>
              </a:rPr>
              <a:t>G </a:t>
            </a:r>
            <a:r>
              <a:rPr lang="en-US" altLang="zh-CN" sz="4000">
                <a:solidFill>
                  <a:srgbClr val="0000CC"/>
                </a:solidFill>
              </a:rPr>
              <a:t>= </a:t>
            </a:r>
            <a:r>
              <a:rPr lang="en-US" altLang="zh-CN" sz="4000">
                <a:solidFill>
                  <a:srgbClr val="0000CC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i="1">
                <a:solidFill>
                  <a:srgbClr val="0000CC"/>
                </a:solidFill>
              </a:rPr>
              <a:t>nE</a:t>
            </a:r>
            <a:r>
              <a:rPr lang="zh-CN" altLang="en-US" sz="4000" baseline="-25000">
                <a:solidFill>
                  <a:srgbClr val="0000CC"/>
                </a:solidFill>
              </a:rPr>
              <a:t>池</a:t>
            </a:r>
            <a:r>
              <a:rPr lang="en-US" altLang="zh-CN" sz="4000" i="1">
                <a:solidFill>
                  <a:srgbClr val="0000CC"/>
                </a:solidFill>
              </a:rPr>
              <a:t>F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3600" baseline="-30000">
                <a:solidFill>
                  <a:schemeClr val="tx1"/>
                </a:solidFill>
              </a:rPr>
              <a:t>r</a:t>
            </a:r>
            <a:r>
              <a:rPr lang="en-US" altLang="zh-CN" sz="3600" i="1">
                <a:solidFill>
                  <a:schemeClr val="tx1"/>
                </a:solidFill>
              </a:rPr>
              <a:t>G</a:t>
            </a:r>
            <a:r>
              <a:rPr lang="zh-CN" altLang="en-US" sz="3600">
                <a:solidFill>
                  <a:schemeClr val="tx1"/>
                </a:solidFill>
              </a:rPr>
              <a:t>：自由能变化 </a:t>
            </a:r>
            <a:r>
              <a:rPr lang="en-US" altLang="zh-CN" sz="3600">
                <a:solidFill>
                  <a:schemeClr val="tx1"/>
                </a:solidFill>
              </a:rPr>
              <a:t>(J)  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    n</a:t>
            </a:r>
            <a:r>
              <a:rPr lang="zh-CN" altLang="en-US" sz="3600">
                <a:solidFill>
                  <a:schemeClr val="tx1"/>
                </a:solidFill>
              </a:rPr>
              <a:t>：反应中电子的转移数 </a:t>
            </a:r>
            <a:r>
              <a:rPr lang="en-US" altLang="zh-CN" sz="3600">
                <a:solidFill>
                  <a:schemeClr val="tx1"/>
                </a:solidFill>
              </a:rPr>
              <a:t>(mol) 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    F</a:t>
            </a:r>
            <a:r>
              <a:rPr lang="zh-CN" altLang="en-US" sz="3600">
                <a:solidFill>
                  <a:schemeClr val="tx1"/>
                </a:solidFill>
              </a:rPr>
              <a:t>：法拉第常数 </a:t>
            </a:r>
            <a:r>
              <a:rPr lang="en-US" altLang="zh-CN" sz="3600">
                <a:solidFill>
                  <a:schemeClr val="tx1"/>
                </a:solidFill>
              </a:rPr>
              <a:t>= 96485 J·V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</a:t>
            </a:r>
            <a:r>
              <a:rPr lang="en-US" altLang="zh-CN" sz="3600">
                <a:solidFill>
                  <a:schemeClr val="tx1"/>
                </a:solidFill>
              </a:rPr>
              <a:t>·mol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</a:t>
            </a:r>
            <a:r>
              <a:rPr lang="en-US" altLang="zh-CN" sz="3600">
                <a:solidFill>
                  <a:schemeClr val="tx1"/>
                </a:solidFill>
              </a:rPr>
              <a:t>  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                               </a:t>
            </a:r>
            <a:r>
              <a:rPr lang="zh-CN" altLang="en-US" sz="3600">
                <a:solidFill>
                  <a:schemeClr val="tx1"/>
                </a:solidFill>
              </a:rPr>
              <a:t>或</a:t>
            </a:r>
            <a:r>
              <a:rPr lang="en-US" altLang="zh-CN" sz="3600">
                <a:solidFill>
                  <a:srgbClr val="0000CC"/>
                </a:solidFill>
              </a:rPr>
              <a:t>96500 C·mol</a:t>
            </a:r>
            <a:r>
              <a:rPr lang="en-US" altLang="zh-CN" sz="3600" baseline="30000">
                <a:solidFill>
                  <a:srgbClr val="0000CC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rgbClr val="0000CC"/>
                </a:solidFill>
              </a:rPr>
              <a:t>1</a:t>
            </a:r>
            <a:endParaRPr lang="en-US" altLang="zh-CN" sz="3600">
              <a:solidFill>
                <a:srgbClr val="0000CC"/>
              </a:solidFill>
            </a:endParaRPr>
          </a:p>
          <a:p>
            <a:pPr algn="just">
              <a:lnSpc>
                <a:spcPct val="110000"/>
              </a:lnSpc>
              <a:spcBef>
                <a:spcPct val="10000"/>
              </a:spcBef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 E</a:t>
            </a:r>
            <a:r>
              <a:rPr lang="zh-CN" altLang="en-US" sz="3600" baseline="-25000">
                <a:solidFill>
                  <a:schemeClr val="tx1"/>
                </a:solidFill>
              </a:rPr>
              <a:t>池</a:t>
            </a:r>
            <a:r>
              <a:rPr lang="zh-CN" altLang="en-US" sz="3600">
                <a:solidFill>
                  <a:schemeClr val="tx1"/>
                </a:solidFill>
              </a:rPr>
              <a:t>：电池电动势</a:t>
            </a:r>
            <a:r>
              <a:rPr lang="en-US" altLang="zh-CN" sz="3600">
                <a:solidFill>
                  <a:schemeClr val="tx1"/>
                </a:solidFill>
              </a:rPr>
              <a:t>(V)</a:t>
            </a:r>
          </a:p>
        </p:txBody>
      </p:sp>
      <p:sp>
        <p:nvSpPr>
          <p:cNvPr id="622595" name="AutoShape 3">
            <a:extLst>
              <a:ext uri="{FF2B5EF4-FFF2-40B4-BE49-F238E27FC236}">
                <a16:creationId xmlns:a16="http://schemas.microsoft.com/office/drawing/2014/main" id="{0E312C8C-BEBF-46DC-8958-BD22EC068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700213"/>
            <a:ext cx="3600450" cy="1223962"/>
          </a:xfrm>
          <a:prstGeom prst="wedgeRectCallout">
            <a:avLst>
              <a:gd name="adj1" fmla="val -70898"/>
              <a:gd name="adj2" fmla="val -5894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4000" b="1" i="1" baseline="0">
                <a:ea typeface="楷体_GB2312" pitchFamily="49" charset="-122"/>
              </a:rPr>
              <a:t>Q</a:t>
            </a:r>
            <a:r>
              <a:rPr lang="en-US" altLang="zh-CN" sz="4000" b="1" baseline="0">
                <a:ea typeface="楷体_GB2312" pitchFamily="49" charset="-122"/>
              </a:rPr>
              <a:t>(C) = </a:t>
            </a:r>
            <a:r>
              <a:rPr lang="en-US" altLang="zh-CN" sz="4000" b="1" i="1" baseline="0">
                <a:ea typeface="楷体_GB2312" pitchFamily="49" charset="-122"/>
              </a:rPr>
              <a:t>I</a:t>
            </a:r>
            <a:r>
              <a:rPr lang="en-US" altLang="zh-CN" sz="4000" b="1" baseline="0">
                <a:ea typeface="楷体_GB2312" pitchFamily="49" charset="-122"/>
              </a:rPr>
              <a:t>·</a:t>
            </a:r>
            <a:r>
              <a:rPr lang="en-US" altLang="zh-CN" sz="4000" b="1" i="1" baseline="0">
                <a:ea typeface="楷体_GB2312" pitchFamily="49" charset="-122"/>
              </a:rPr>
              <a:t>t</a:t>
            </a:r>
            <a:r>
              <a:rPr lang="en-US" altLang="zh-CN" sz="4000" b="1" baseline="0">
                <a:ea typeface="楷体_GB2312" pitchFamily="49" charset="-122"/>
              </a:rPr>
              <a:t>(A·s)</a:t>
            </a:r>
          </a:p>
          <a:p>
            <a:pPr algn="ctr"/>
            <a:r>
              <a:rPr lang="en-US" altLang="zh-CN" sz="4000" b="1" baseline="0">
                <a:ea typeface="楷体_GB2312" pitchFamily="49" charset="-122"/>
              </a:rPr>
              <a:t> = </a:t>
            </a:r>
            <a:r>
              <a:rPr lang="en-US" altLang="zh-CN" sz="4000" b="1" i="1" baseline="0">
                <a:solidFill>
                  <a:schemeClr val="accent2"/>
                </a:solidFill>
                <a:ea typeface="楷体_GB2312" pitchFamily="49" charset="-122"/>
              </a:rPr>
              <a:t>nF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22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22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22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622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622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622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622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22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94" grpId="0" build="p" autoUpdateAnimBg="0"/>
      <p:bldP spid="6225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>
            <a:extLst>
              <a:ext uri="{FF2B5EF4-FFF2-40B4-BE49-F238E27FC236}">
                <a16:creationId xmlns:a16="http://schemas.microsoft.com/office/drawing/2014/main" id="{86A272A3-E293-4BF8-983A-E079D4EFCA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1488" y="44450"/>
            <a:ext cx="7772400" cy="90805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lang="en-US" altLang="zh-CN" i="1">
                <a:solidFill>
                  <a:schemeClr val="tx1"/>
                </a:solidFill>
                <a:ea typeface="宋体" panose="02010600030101010101" pitchFamily="2" charset="-122"/>
              </a:rPr>
              <a:t>G</a:t>
            </a:r>
            <a:r>
              <a:rPr lang="en-US" altLang="zh-CN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= </a:t>
            </a:r>
            <a:r>
              <a:rPr lang="en-US" altLang="zh-CN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i="1">
                <a:solidFill>
                  <a:schemeClr val="tx1"/>
                </a:solidFill>
              </a:rPr>
              <a:t>nE</a:t>
            </a:r>
            <a:r>
              <a:rPr lang="zh-CN" altLang="en-US" baseline="-25000">
                <a:solidFill>
                  <a:schemeClr val="tx1"/>
                </a:solidFill>
              </a:rPr>
              <a:t>池</a:t>
            </a:r>
            <a:r>
              <a:rPr lang="en-US" altLang="zh-CN" i="1">
                <a:solidFill>
                  <a:schemeClr val="tx1"/>
                </a:solidFill>
              </a:rPr>
              <a:t>F</a:t>
            </a:r>
            <a:endParaRPr lang="en-US" altLang="zh-CN" i="1" baseline="-25000">
              <a:solidFill>
                <a:schemeClr val="tx1"/>
              </a:solidFill>
            </a:endParaRPr>
          </a:p>
        </p:txBody>
      </p:sp>
      <p:sp>
        <p:nvSpPr>
          <p:cNvPr id="623619" name="Rectangle 3">
            <a:extLst>
              <a:ext uri="{FF2B5EF4-FFF2-40B4-BE49-F238E27FC236}">
                <a16:creationId xmlns:a16="http://schemas.microsoft.com/office/drawing/2014/main" id="{6BB2A785-1D88-4A79-82C2-76450E6C80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00113"/>
            <a:ext cx="8567738" cy="8001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若将公式的两边同时除以反应进度</a:t>
            </a:r>
            <a:r>
              <a:rPr lang="en-US" altLang="zh-CN" sz="4000" i="1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ξ</a:t>
            </a:r>
            <a:endParaRPr lang="en-US" altLang="zh-CN" sz="4000" i="1">
              <a:solidFill>
                <a:schemeClr val="tx1"/>
              </a:solidFill>
            </a:endParaRPr>
          </a:p>
        </p:txBody>
      </p:sp>
      <p:sp>
        <p:nvSpPr>
          <p:cNvPr id="623620" name="Rectangle 4">
            <a:extLst>
              <a:ext uri="{FF2B5EF4-FFF2-40B4-BE49-F238E27FC236}">
                <a16:creationId xmlns:a16="http://schemas.microsoft.com/office/drawing/2014/main" id="{51C1BEED-766A-43A8-80CD-B57EFE58E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292600"/>
            <a:ext cx="8640763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2913" indent="-4429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80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3600" b="1" baseline="0">
                <a:solidFill>
                  <a:srgbClr val="000099"/>
                </a:solidFill>
              </a:rPr>
              <a:t>式中</a:t>
            </a:r>
            <a:r>
              <a:rPr lang="en-US" altLang="zh-CN" sz="3600" b="1" i="1" baseline="0">
                <a:solidFill>
                  <a:srgbClr val="000099"/>
                </a:solidFill>
              </a:rPr>
              <a:t>z</a:t>
            </a:r>
            <a:r>
              <a:rPr lang="zh-CN" altLang="en-US" sz="3600" b="1" baseline="0">
                <a:solidFill>
                  <a:srgbClr val="000099"/>
                </a:solidFill>
              </a:rPr>
              <a:t>为</a:t>
            </a:r>
            <a:r>
              <a:rPr lang="zh-CN" altLang="zh-CN" sz="3600" b="1" baseline="0">
                <a:solidFill>
                  <a:srgbClr val="000099"/>
                </a:solidFill>
              </a:rPr>
              <a:t>电池反应中转移的电子数</a:t>
            </a:r>
            <a:r>
              <a:rPr lang="zh-CN" altLang="en-US" sz="3600" b="1" baseline="0">
                <a:solidFill>
                  <a:srgbClr val="000099"/>
                </a:solidFill>
              </a:rPr>
              <a:t>，是一无单位的纯数；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3600" b="1" baseline="0">
                <a:solidFill>
                  <a:srgbClr val="000099"/>
                </a:solidFill>
              </a:rPr>
              <a:t>公式的单位统一于</a:t>
            </a:r>
            <a:r>
              <a:rPr lang="en-US" altLang="zh-CN" sz="3600" b="1" baseline="0">
                <a:solidFill>
                  <a:srgbClr val="000099"/>
                </a:solidFill>
              </a:rPr>
              <a:t>J·mol</a:t>
            </a:r>
            <a:r>
              <a:rPr lang="en-US" altLang="zh-CN" sz="3600" b="1" baseline="30000">
                <a:solidFill>
                  <a:srgbClr val="000099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="1" baseline="30000">
                <a:solidFill>
                  <a:srgbClr val="000099"/>
                </a:solidFill>
              </a:rPr>
              <a:t>1</a:t>
            </a:r>
            <a:r>
              <a:rPr lang="zh-CN" altLang="en-US" sz="3600" b="1" baseline="0">
                <a:solidFill>
                  <a:srgbClr val="000099"/>
                </a:solidFill>
              </a:rPr>
              <a:t>。</a:t>
            </a:r>
          </a:p>
        </p:txBody>
      </p:sp>
      <p:sp>
        <p:nvSpPr>
          <p:cNvPr id="623621" name="Rectangle 5">
            <a:extLst>
              <a:ext uri="{FF2B5EF4-FFF2-40B4-BE49-F238E27FC236}">
                <a16:creationId xmlns:a16="http://schemas.microsoft.com/office/drawing/2014/main" id="{CE37DB77-E603-4395-88E2-1ECAF0A41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429000"/>
            <a:ext cx="6265862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400" b="1" baseline="0"/>
              <a:t>得    </a:t>
            </a:r>
            <a:r>
              <a:rPr lang="zh-CN" altLang="en-US" sz="4800" b="1" baseline="0">
                <a:solidFill>
                  <a:srgbClr val="0000FF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800" b="1">
                <a:solidFill>
                  <a:srgbClr val="0000FF"/>
                </a:solidFill>
              </a:rPr>
              <a:t>r</a:t>
            </a:r>
            <a:r>
              <a:rPr lang="en-US" altLang="zh-CN" sz="4800" b="1" i="1" baseline="0">
                <a:solidFill>
                  <a:srgbClr val="0000FF"/>
                </a:solidFill>
              </a:rPr>
              <a:t>G</a:t>
            </a:r>
            <a:r>
              <a:rPr lang="en-US" altLang="zh-CN" sz="4800" b="1">
                <a:solidFill>
                  <a:srgbClr val="0000FF"/>
                </a:solidFill>
              </a:rPr>
              <a:t>m</a:t>
            </a:r>
            <a:r>
              <a:rPr lang="en-US" altLang="zh-CN" sz="4800" b="1" baseline="0">
                <a:solidFill>
                  <a:srgbClr val="0000FF"/>
                </a:solidFill>
              </a:rPr>
              <a:t> </a:t>
            </a:r>
            <a:r>
              <a:rPr lang="en-US" altLang="zh-CN" sz="4800" b="1" baseline="0">
                <a:solidFill>
                  <a:srgbClr val="0000FF"/>
                </a:solidFill>
                <a:ea typeface="楷体_GB2312" pitchFamily="49" charset="-122"/>
              </a:rPr>
              <a:t>= </a:t>
            </a:r>
            <a:r>
              <a:rPr lang="en-US" altLang="zh-CN" sz="4800" b="1" baseline="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800" b="1" i="1" baseline="0">
                <a:solidFill>
                  <a:srgbClr val="0000FF"/>
                </a:solidFill>
                <a:ea typeface="楷体_GB2312" pitchFamily="49" charset="-122"/>
              </a:rPr>
              <a:t>zE</a:t>
            </a:r>
            <a:r>
              <a:rPr lang="zh-CN" altLang="en-US" sz="4800" b="1">
                <a:solidFill>
                  <a:srgbClr val="0000FF"/>
                </a:solidFill>
                <a:ea typeface="楷体_GB2312" pitchFamily="49" charset="-122"/>
              </a:rPr>
              <a:t>池</a:t>
            </a:r>
            <a:r>
              <a:rPr lang="en-US" altLang="zh-CN" sz="4800" b="1" i="1" baseline="0">
                <a:solidFill>
                  <a:srgbClr val="0000FF"/>
                </a:solidFill>
                <a:ea typeface="楷体_GB2312" pitchFamily="49" charset="-122"/>
              </a:rPr>
              <a:t>F</a:t>
            </a:r>
          </a:p>
        </p:txBody>
      </p:sp>
      <p:graphicFrame>
        <p:nvGraphicFramePr>
          <p:cNvPr id="623622" name="Object 6">
            <a:extLst>
              <a:ext uri="{FF2B5EF4-FFF2-40B4-BE49-F238E27FC236}">
                <a16:creationId xmlns:a16="http://schemas.microsoft.com/office/drawing/2014/main" id="{AFDCFEF6-C6D6-4FE6-9B25-22CC66F370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5825" y="1557338"/>
          <a:ext cx="411321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23" name="公式" r:id="rId3" imgW="990360" imgH="431640" progId="Equation.3">
                  <p:embed/>
                </p:oleObj>
              </mc:Choice>
              <mc:Fallback>
                <p:oleObj name="公式" r:id="rId3" imgW="9903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557338"/>
                        <a:ext cx="411321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3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3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3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3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19" grpId="0" build="p"/>
      <p:bldP spid="6236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707" name="Object 11">
            <a:extLst>
              <a:ext uri="{FF2B5EF4-FFF2-40B4-BE49-F238E27FC236}">
                <a16:creationId xmlns:a16="http://schemas.microsoft.com/office/drawing/2014/main" id="{74F63A4A-DBCC-4339-8284-C4AFEF67ED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908050"/>
          <a:ext cx="5400675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12" name="公式" r:id="rId3" imgW="1117440" imgH="431640" progId="Equation.3">
                  <p:embed/>
                </p:oleObj>
              </mc:Choice>
              <mc:Fallback>
                <p:oleObj name="公式" r:id="rId3" imgW="111744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908050"/>
                        <a:ext cx="5400675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9708" name="Rectangle 12">
            <a:extLst>
              <a:ext uri="{FF2B5EF4-FFF2-40B4-BE49-F238E27FC236}">
                <a16:creationId xmlns:a16="http://schemas.microsoft.com/office/drawing/2014/main" id="{61FFC1D2-272D-4FD9-A877-77A19A1A8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4260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baseline="0">
                <a:solidFill>
                  <a:schemeClr val="tx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对于化学反应，有</a:t>
            </a:r>
          </a:p>
        </p:txBody>
      </p:sp>
      <p:sp>
        <p:nvSpPr>
          <p:cNvPr id="669709" name="Rectangle 13">
            <a:extLst>
              <a:ext uri="{FF2B5EF4-FFF2-40B4-BE49-F238E27FC236}">
                <a16:creationId xmlns:a16="http://schemas.microsoft.com/office/drawing/2014/main" id="{7508B5DB-A764-4653-88FA-DB07A4442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284538"/>
            <a:ext cx="80645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800" b="1" baseline="0">
                <a:sym typeface="Symbol" panose="05050102010706020507" pitchFamily="18" charset="2"/>
              </a:rPr>
              <a:t>非标准状态：</a:t>
            </a:r>
            <a:r>
              <a:rPr lang="en-US" altLang="zh-CN" sz="4800" b="1"/>
              <a:t>r</a:t>
            </a:r>
            <a:r>
              <a:rPr lang="en-US" altLang="zh-CN" sz="4800" b="1" i="1" baseline="0"/>
              <a:t>G</a:t>
            </a:r>
            <a:r>
              <a:rPr lang="en-US" altLang="zh-CN" sz="4800" b="1"/>
              <a:t>m</a:t>
            </a:r>
            <a:r>
              <a:rPr lang="en-US" altLang="zh-CN" sz="4800" b="1" baseline="0"/>
              <a:t> </a:t>
            </a:r>
            <a:r>
              <a:rPr lang="en-US" altLang="zh-CN" sz="4800" b="1" baseline="0">
                <a:ea typeface="楷体_GB2312" pitchFamily="49" charset="-122"/>
              </a:rPr>
              <a:t>= </a:t>
            </a:r>
            <a:r>
              <a:rPr lang="en-US" altLang="zh-CN" sz="4800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800" b="1" i="1" baseline="0">
                <a:ea typeface="楷体_GB2312" pitchFamily="49" charset="-122"/>
              </a:rPr>
              <a:t>zE</a:t>
            </a:r>
            <a:r>
              <a:rPr lang="zh-CN" altLang="en-US" sz="4800" b="1">
                <a:ea typeface="楷体_GB2312" pitchFamily="49" charset="-122"/>
              </a:rPr>
              <a:t>池</a:t>
            </a:r>
            <a:r>
              <a:rPr lang="en-US" altLang="zh-CN" sz="4800" b="1" i="1" baseline="0">
                <a:ea typeface="楷体_GB2312" pitchFamily="49" charset="-122"/>
              </a:rPr>
              <a:t>F</a:t>
            </a:r>
          </a:p>
        </p:txBody>
      </p:sp>
      <p:graphicFrame>
        <p:nvGraphicFramePr>
          <p:cNvPr id="669710" name="Object 14">
            <a:extLst>
              <a:ext uri="{FF2B5EF4-FFF2-40B4-BE49-F238E27FC236}">
                <a16:creationId xmlns:a16="http://schemas.microsoft.com/office/drawing/2014/main" id="{62A35DE3-7F4F-46D0-8B8C-10047A723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4652963"/>
          <a:ext cx="4824413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13" name="公式" r:id="rId5" imgW="1015920" imgH="241200" progId="Equation.3">
                  <p:embed/>
                </p:oleObj>
              </mc:Choice>
              <mc:Fallback>
                <p:oleObj name="公式" r:id="rId5" imgW="1015920" imgH="241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4824413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9711" name="Rectangle 15">
            <a:extLst>
              <a:ext uri="{FF2B5EF4-FFF2-40B4-BE49-F238E27FC236}">
                <a16:creationId xmlns:a16="http://schemas.microsoft.com/office/drawing/2014/main" id="{0F28967E-E8A5-45D2-A52D-139F2742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797425"/>
            <a:ext cx="31686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800" b="1" baseline="0">
                <a:sym typeface="Symbol" panose="05050102010706020507" pitchFamily="18" charset="2"/>
              </a:rPr>
              <a:t>标准状态：</a:t>
            </a:r>
            <a:endParaRPr lang="zh-CN" altLang="en-US" sz="4800" b="1" i="1" baseline="0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6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709" grpId="0"/>
      <p:bldP spid="6697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>
            <a:extLst>
              <a:ext uri="{FF2B5EF4-FFF2-40B4-BE49-F238E27FC236}">
                <a16:creationId xmlns:a16="http://schemas.microsoft.com/office/drawing/2014/main" id="{CAD8C6A4-5292-4E77-99E1-9B758AFD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708275"/>
            <a:ext cx="3889375" cy="70167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baseline="0">
                <a:sym typeface="Symbol" panose="05050102010706020507" pitchFamily="18" charset="2"/>
              </a:rPr>
              <a:t></a:t>
            </a:r>
            <a:r>
              <a:rPr lang="en-US" altLang="zh-CN" sz="4000" b="1" baseline="-30000">
                <a:ea typeface="楷体_GB2312" pitchFamily="49" charset="-122"/>
              </a:rPr>
              <a:t>r</a:t>
            </a:r>
            <a:r>
              <a:rPr lang="en-US" altLang="zh-CN" sz="4000" b="1" i="1" baseline="0">
                <a:ea typeface="楷体_GB2312" pitchFamily="49" charset="-122"/>
              </a:rPr>
              <a:t>G</a:t>
            </a:r>
            <a:r>
              <a:rPr lang="en-US" altLang="zh-CN" sz="4000" b="1" baseline="-30000">
                <a:ea typeface="楷体_GB2312" pitchFamily="49" charset="-122"/>
              </a:rPr>
              <a:t>m</a:t>
            </a:r>
            <a:r>
              <a:rPr lang="en-US" altLang="zh-CN" sz="4000" b="1" baseline="3000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4000" b="1" baseline="0">
                <a:ea typeface="楷体_GB2312" pitchFamily="49" charset="-122"/>
              </a:rPr>
              <a:t>= </a:t>
            </a:r>
            <a:r>
              <a:rPr lang="en-US" altLang="zh-CN" sz="4000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 b="1" i="1" baseline="0">
                <a:ea typeface="楷体_GB2312" pitchFamily="49" charset="-122"/>
              </a:rPr>
              <a:t>zE</a:t>
            </a:r>
            <a:r>
              <a:rPr lang="zh-CN" altLang="en-US" sz="4000" b="1">
                <a:ea typeface="楷体_GB2312" pitchFamily="49" charset="-122"/>
              </a:rPr>
              <a:t>池</a:t>
            </a:r>
            <a:r>
              <a:rPr lang="en-US" altLang="zh-CN" sz="4000" b="1" i="1" baseline="0">
                <a:ea typeface="楷体_GB2312" pitchFamily="49" charset="-122"/>
              </a:rPr>
              <a:t>F</a:t>
            </a:r>
          </a:p>
        </p:txBody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E7A56381-9895-4E87-9688-21ACEF1D0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052513"/>
            <a:ext cx="84312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GB" sz="4000" b="1" baseline="0">
                <a:ea typeface="楷体_GB2312" pitchFamily="49" charset="-122"/>
              </a:rPr>
              <a:t>化学反应等温式</a:t>
            </a:r>
            <a:r>
              <a:rPr lang="en-GB" altLang="zh-CN" sz="4000" b="1" baseline="0">
                <a:ea typeface="楷体_GB2312" pitchFamily="49" charset="-122"/>
              </a:rPr>
              <a:t>: </a:t>
            </a:r>
            <a:endParaRPr lang="en-US" altLang="zh-CN" sz="4000" b="1" i="1" baseline="0">
              <a:ea typeface="楷体_GB2312" pitchFamily="49" charset="-122"/>
            </a:endParaRPr>
          </a:p>
        </p:txBody>
      </p:sp>
      <p:graphicFrame>
        <p:nvGraphicFramePr>
          <p:cNvPr id="631812" name="Object 4">
            <a:extLst>
              <a:ext uri="{FF2B5EF4-FFF2-40B4-BE49-F238E27FC236}">
                <a16:creationId xmlns:a16="http://schemas.microsoft.com/office/drawing/2014/main" id="{43DBF267-3210-4D5B-ACCC-A143FBEA05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4581525"/>
          <a:ext cx="6267450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0" name="公式" r:id="rId3" imgW="1460160" imgH="406080" progId="Equation.3">
                  <p:embed/>
                </p:oleObj>
              </mc:Choice>
              <mc:Fallback>
                <p:oleObj name="公式" r:id="rId3" imgW="1460160" imgH="4060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581525"/>
                        <a:ext cx="6267450" cy="17414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1813" name="Text Box 5">
            <a:extLst>
              <a:ext uri="{FF2B5EF4-FFF2-40B4-BE49-F238E27FC236}">
                <a16:creationId xmlns:a16="http://schemas.microsoft.com/office/drawing/2014/main" id="{281D34CF-FF06-4A73-8E4F-8FD6B3A07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638" y="4652963"/>
            <a:ext cx="25193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0033CC"/>
                </a:solidFill>
              </a:rPr>
              <a:t>电动势的</a:t>
            </a:r>
            <a:r>
              <a:rPr lang="en-US" altLang="zh-CN" b="1" baseline="0">
                <a:solidFill>
                  <a:srgbClr val="0033CC"/>
                </a:solidFill>
              </a:rPr>
              <a:t>Nernst</a:t>
            </a:r>
            <a:r>
              <a:rPr lang="zh-CN" altLang="en-US" b="1" baseline="0">
                <a:solidFill>
                  <a:srgbClr val="0033CC"/>
                </a:solidFill>
              </a:rPr>
              <a:t>方程</a:t>
            </a:r>
          </a:p>
        </p:txBody>
      </p:sp>
      <p:sp>
        <p:nvSpPr>
          <p:cNvPr id="631814" name="Text Box 6">
            <a:extLst>
              <a:ext uri="{FF2B5EF4-FFF2-40B4-BE49-F238E27FC236}">
                <a16:creationId xmlns:a16="http://schemas.microsoft.com/office/drawing/2014/main" id="{D3E5EC20-1405-41E7-849B-6F5BF7650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5257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baseline="0"/>
              <a:t>电动势的</a:t>
            </a:r>
            <a:r>
              <a:rPr lang="en-US" altLang="zh-CN" sz="4000" b="1" baseline="0"/>
              <a:t>Nernst</a:t>
            </a:r>
            <a:r>
              <a:rPr lang="zh-CN" altLang="en-US" sz="4000" b="1" baseline="0"/>
              <a:t>方程：</a:t>
            </a:r>
          </a:p>
        </p:txBody>
      </p:sp>
      <p:graphicFrame>
        <p:nvGraphicFramePr>
          <p:cNvPr id="631815" name="Object 7">
            <a:extLst>
              <a:ext uri="{FF2B5EF4-FFF2-40B4-BE49-F238E27FC236}">
                <a16:creationId xmlns:a16="http://schemas.microsoft.com/office/drawing/2014/main" id="{31A9E85C-8580-48EC-997C-C2D14F2CCE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2624138"/>
          <a:ext cx="338455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1" name="公式" r:id="rId5" imgW="1015920" imgH="241200" progId="Equation.3">
                  <p:embed/>
                </p:oleObj>
              </mc:Choice>
              <mc:Fallback>
                <p:oleObj name="公式" r:id="rId5" imgW="101592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624138"/>
                        <a:ext cx="3384550" cy="8048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6" name="Object 8">
            <a:extLst>
              <a:ext uri="{FF2B5EF4-FFF2-40B4-BE49-F238E27FC236}">
                <a16:creationId xmlns:a16="http://schemas.microsoft.com/office/drawing/2014/main" id="{DC46795A-57C6-4C7C-9824-F64E3AFC5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1628775"/>
          <a:ext cx="5976938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2" name="公式" r:id="rId7" imgW="1511280" imgH="228600" progId="Equation.3">
                  <p:embed/>
                </p:oleObj>
              </mc:Choice>
              <mc:Fallback>
                <p:oleObj name="公式" r:id="rId7" imgW="15112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628775"/>
                        <a:ext cx="5976938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7" name="Object 9">
            <a:extLst>
              <a:ext uri="{FF2B5EF4-FFF2-40B4-BE49-F238E27FC236}">
                <a16:creationId xmlns:a16="http://schemas.microsoft.com/office/drawing/2014/main" id="{C895A477-783F-4A2A-AB27-7BE938D4C2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3573463"/>
          <a:ext cx="6624637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23" name="公式" r:id="rId9" imgW="1803240" imgH="241200" progId="Equation.3">
                  <p:embed/>
                </p:oleObj>
              </mc:Choice>
              <mc:Fallback>
                <p:oleObj name="公式" r:id="rId9" imgW="18032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73463"/>
                        <a:ext cx="6624637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1818" name="Picture 10" descr="Walther Hermann Nernst">
            <a:extLst>
              <a:ext uri="{FF2B5EF4-FFF2-40B4-BE49-F238E27FC236}">
                <a16:creationId xmlns:a16="http://schemas.microsoft.com/office/drawing/2014/main" id="{3A82FF5B-2A6C-4295-8AA6-9C526735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115888"/>
            <a:ext cx="1528762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1819" name="Text Box 11">
            <a:extLst>
              <a:ext uri="{FF2B5EF4-FFF2-40B4-BE49-F238E27FC236}">
                <a16:creationId xmlns:a16="http://schemas.microsoft.com/office/drawing/2014/main" id="{1A3290E3-A3D1-4419-8C11-0AE995B53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836613"/>
            <a:ext cx="2879725" cy="92551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800" b="1" baseline="0"/>
              <a:t>Walther Nernst (1864-1941)</a:t>
            </a:r>
          </a:p>
          <a:p>
            <a:pPr algn="ctr"/>
            <a:r>
              <a:rPr lang="en-US" altLang="zh-CN" sz="1800" b="1" baseline="0">
                <a:solidFill>
                  <a:srgbClr val="CC0066"/>
                </a:solidFill>
              </a:rPr>
              <a:t>Nobel Prize in Chemistry 1920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3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63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63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3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810" grpId="0" animBg="1" autoUpdateAnimBg="0"/>
      <p:bldP spid="631811" grpId="0"/>
      <p:bldP spid="631813" grpId="0"/>
      <p:bldP spid="6318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858" name="Group 2">
            <a:extLst>
              <a:ext uri="{FF2B5EF4-FFF2-40B4-BE49-F238E27FC236}">
                <a16:creationId xmlns:a16="http://schemas.microsoft.com/office/drawing/2014/main" id="{041A5128-1076-4720-B54D-B57330FAF86A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708275"/>
            <a:ext cx="7921625" cy="2447925"/>
            <a:chOff x="102" y="1298"/>
            <a:chExt cx="4786" cy="1720"/>
          </a:xfrm>
        </p:grpSpPr>
        <p:graphicFrame>
          <p:nvGraphicFramePr>
            <p:cNvPr id="633859" name="Object 3">
              <a:extLst>
                <a:ext uri="{FF2B5EF4-FFF2-40B4-BE49-F238E27FC236}">
                  <a16:creationId xmlns:a16="http://schemas.microsoft.com/office/drawing/2014/main" id="{72D09615-C503-4419-92AF-8BD6E072E9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" y="1298"/>
            <a:ext cx="4786" cy="1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3867" name="公式" r:id="rId3" imgW="2120760" imgH="761760" progId="Equation.3">
                    <p:embed/>
                  </p:oleObj>
                </mc:Choice>
                <mc:Fallback>
                  <p:oleObj name="公式" r:id="rId3" imgW="2120760" imgH="76176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" y="1298"/>
                          <a:ext cx="4786" cy="172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3860" name="Rectangle 4">
              <a:extLst>
                <a:ext uri="{FF2B5EF4-FFF2-40B4-BE49-F238E27FC236}">
                  <a16:creationId xmlns:a16="http://schemas.microsoft.com/office/drawing/2014/main" id="{46E3C5D0-C58D-4BD7-BCC4-5D19FC89D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298"/>
              <a:ext cx="134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b="1" baseline="0">
                  <a:solidFill>
                    <a:srgbClr val="FF0000"/>
                  </a:solidFill>
                </a:rPr>
                <a:t>严格形式：</a:t>
              </a:r>
            </a:p>
          </p:txBody>
        </p:sp>
      </p:grpSp>
      <p:sp>
        <p:nvSpPr>
          <p:cNvPr id="633861" name="Rectangle 5">
            <a:extLst>
              <a:ext uri="{FF2B5EF4-FFF2-40B4-BE49-F238E27FC236}">
                <a16:creationId xmlns:a16="http://schemas.microsoft.com/office/drawing/2014/main" id="{5430B957-2BA0-437C-8531-D0FD97DC7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88" y="63500"/>
            <a:ext cx="8658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baseline="0">
                <a:ea typeface="楷体_GB2312" pitchFamily="49" charset="-122"/>
              </a:rPr>
              <a:t>对于任一电池反应 </a:t>
            </a:r>
          </a:p>
          <a:p>
            <a:r>
              <a:rPr lang="zh-CN" altLang="en-US" b="1" i="1" baseline="0">
                <a:ea typeface="楷体_GB2312" pitchFamily="49" charset="-122"/>
              </a:rPr>
              <a:t>    </a:t>
            </a:r>
            <a:r>
              <a:rPr lang="en-US" altLang="zh-CN" b="1" i="1" baseline="0">
                <a:ea typeface="楷体_GB2312" pitchFamily="49" charset="-122"/>
              </a:rPr>
              <a:t>a</a:t>
            </a:r>
            <a:r>
              <a:rPr lang="en-US" altLang="zh-CN" b="1" baseline="0">
                <a:ea typeface="楷体_GB2312" pitchFamily="49" charset="-122"/>
              </a:rPr>
              <a:t>A(aq) + </a:t>
            </a:r>
            <a:r>
              <a:rPr lang="en-US" altLang="zh-CN" b="1" i="1" baseline="0">
                <a:ea typeface="楷体_GB2312" pitchFamily="49" charset="-122"/>
              </a:rPr>
              <a:t>b</a:t>
            </a:r>
            <a:r>
              <a:rPr lang="en-US" altLang="zh-CN" b="1" baseline="0">
                <a:ea typeface="楷体_GB2312" pitchFamily="49" charset="-122"/>
              </a:rPr>
              <a:t>B(aq) </a:t>
            </a:r>
            <a:r>
              <a:rPr lang="en-US" altLang="zh-CN" b="1" baseline="0">
                <a:ea typeface="楷体_GB2312" pitchFamily="49" charset="-122"/>
                <a:cs typeface="Times New Roman" panose="02020603050405020304" pitchFamily="18" charset="0"/>
              </a:rPr>
              <a:t>═</a:t>
            </a:r>
            <a:r>
              <a:rPr lang="en-US" altLang="zh-CN" b="1" baseline="0">
                <a:ea typeface="楷体_GB2312" pitchFamily="49" charset="-122"/>
              </a:rPr>
              <a:t> </a:t>
            </a:r>
            <a:r>
              <a:rPr lang="en-US" altLang="zh-CN" b="1" i="1" baseline="0">
                <a:ea typeface="楷体_GB2312" pitchFamily="49" charset="-122"/>
              </a:rPr>
              <a:t>c</a:t>
            </a:r>
            <a:r>
              <a:rPr lang="en-US" altLang="zh-CN" b="1" baseline="0">
                <a:ea typeface="楷体_GB2312" pitchFamily="49" charset="-122"/>
              </a:rPr>
              <a:t>C(aq) + </a:t>
            </a:r>
            <a:r>
              <a:rPr lang="en-US" altLang="zh-CN" b="1" i="1" baseline="0">
                <a:ea typeface="楷体_GB2312" pitchFamily="49" charset="-122"/>
              </a:rPr>
              <a:t>d</a:t>
            </a:r>
            <a:r>
              <a:rPr lang="en-US" altLang="zh-CN" b="1" baseline="0">
                <a:ea typeface="楷体_GB2312" pitchFamily="49" charset="-122"/>
              </a:rPr>
              <a:t>D(aq)</a:t>
            </a:r>
          </a:p>
        </p:txBody>
      </p:sp>
      <p:graphicFrame>
        <p:nvGraphicFramePr>
          <p:cNvPr id="633864" name="Object 8">
            <a:extLst>
              <a:ext uri="{FF2B5EF4-FFF2-40B4-BE49-F238E27FC236}">
                <a16:creationId xmlns:a16="http://schemas.microsoft.com/office/drawing/2014/main" id="{25903755-DD11-402A-8B2F-4462B6093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268413"/>
          <a:ext cx="453707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868" name="公式" r:id="rId5" imgW="1269720" imgH="406080" progId="Equation.3">
                  <p:embed/>
                </p:oleObj>
              </mc:Choice>
              <mc:Fallback>
                <p:oleObj name="公式" r:id="rId5" imgW="1269720" imgH="4060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268413"/>
                        <a:ext cx="453707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3865" name="AutoShape 9">
            <a:extLst>
              <a:ext uri="{FF2B5EF4-FFF2-40B4-BE49-F238E27FC236}">
                <a16:creationId xmlns:a16="http://schemas.microsoft.com/office/drawing/2014/main" id="{659AD1E3-F790-4C68-87D5-B385B1036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1341438"/>
            <a:ext cx="2376487" cy="1152525"/>
          </a:xfrm>
          <a:prstGeom prst="wedgeRectCallout">
            <a:avLst>
              <a:gd name="adj1" fmla="val -2505"/>
              <a:gd name="adj2" fmla="val 7658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 baseline="0">
                <a:solidFill>
                  <a:srgbClr val="FF0000"/>
                </a:solidFill>
              </a:rPr>
              <a:t>相对浓度或</a:t>
            </a:r>
          </a:p>
          <a:p>
            <a:pPr algn="ctr"/>
            <a:r>
              <a:rPr lang="zh-CN" altLang="en-US" sz="3200" b="1" baseline="0">
                <a:solidFill>
                  <a:srgbClr val="FF0000"/>
                </a:solidFill>
              </a:rPr>
              <a:t>相对分压</a:t>
            </a:r>
          </a:p>
        </p:txBody>
      </p:sp>
      <p:sp>
        <p:nvSpPr>
          <p:cNvPr id="633866" name="Text Box 10">
            <a:extLst>
              <a:ext uri="{FF2B5EF4-FFF2-40B4-BE49-F238E27FC236}">
                <a16:creationId xmlns:a16="http://schemas.microsoft.com/office/drawing/2014/main" id="{9AA26ABB-31C7-43FA-A50A-B1DFE473F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157788"/>
            <a:ext cx="8208963" cy="15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200" b="1" baseline="0">
                <a:solidFill>
                  <a:srgbClr val="FF0000"/>
                </a:solidFill>
              </a:rPr>
              <a:t>注意：</a:t>
            </a:r>
            <a:r>
              <a:rPr lang="zh-CN" altLang="en-US" sz="3200" b="1" baseline="0">
                <a:solidFill>
                  <a:srgbClr val="0000FF"/>
                </a:solidFill>
              </a:rPr>
              <a:t>原电池电动势数值与电池反应计量式的写法无关</a:t>
            </a:r>
            <a:r>
              <a:rPr lang="zh-CN" altLang="en-US" sz="3200" b="1" baseline="0"/>
              <a:t>；不因电池反应方程式的化学计量数改变而改变。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865" grpId="0" animBg="1"/>
      <p:bldP spid="6338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3" name="Rectangle 3">
            <a:extLst>
              <a:ext uri="{FF2B5EF4-FFF2-40B4-BE49-F238E27FC236}">
                <a16:creationId xmlns:a16="http://schemas.microsoft.com/office/drawing/2014/main" id="{0D952963-F7BC-4E36-915D-94FCEA45A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765175"/>
            <a:ext cx="7772400" cy="16557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4.1.1 </a:t>
            </a:r>
            <a:r>
              <a:rPr lang="zh-CN" altLang="en-US" sz="4000">
                <a:solidFill>
                  <a:schemeClr val="tx1"/>
                </a:solidFill>
              </a:rPr>
              <a:t>原电池中的化学反应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4.1.2 </a:t>
            </a:r>
            <a:r>
              <a:rPr lang="zh-CN" altLang="en-US" sz="4000">
                <a:solidFill>
                  <a:schemeClr val="tx1"/>
                </a:solidFill>
              </a:rPr>
              <a:t>原电池的热力学</a:t>
            </a:r>
          </a:p>
        </p:txBody>
      </p:sp>
      <p:sp>
        <p:nvSpPr>
          <p:cNvPr id="583684" name="Rectangle 4">
            <a:extLst>
              <a:ext uri="{FF2B5EF4-FFF2-40B4-BE49-F238E27FC236}">
                <a16:creationId xmlns:a16="http://schemas.microsoft.com/office/drawing/2014/main" id="{906D70F8-D438-4FB9-9E40-30D356FD3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7772400" cy="792162"/>
          </a:xfrm>
          <a:noFill/>
          <a:ln/>
        </p:spPr>
        <p:txBody>
          <a:bodyPr/>
          <a:lstStyle/>
          <a:p>
            <a:r>
              <a:rPr lang="en-US" altLang="zh-CN" sz="4000">
                <a:solidFill>
                  <a:schemeClr val="tx1"/>
                </a:solidFill>
              </a:rPr>
              <a:t>4.1  </a:t>
            </a:r>
            <a:r>
              <a:rPr lang="zh-CN" altLang="en-US" sz="4000">
                <a:solidFill>
                  <a:schemeClr val="tx1"/>
                </a:solidFill>
              </a:rPr>
              <a:t>原电池</a:t>
            </a:r>
          </a:p>
        </p:txBody>
      </p:sp>
      <p:sp>
        <p:nvSpPr>
          <p:cNvPr id="583686" name="Rectangle 6">
            <a:extLst>
              <a:ext uri="{FF2B5EF4-FFF2-40B4-BE49-F238E27FC236}">
                <a16:creationId xmlns:a16="http://schemas.microsoft.com/office/drawing/2014/main" id="{F62E3FEF-B416-4550-BCD1-BC7E1625C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00663"/>
            <a:ext cx="80010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en-US" altLang="zh-CN" sz="4400" baseline="0">
                <a:solidFill>
                  <a:schemeClr val="tx1"/>
                </a:solidFill>
              </a:rPr>
              <a:t>    Zn + Cu</a:t>
            </a:r>
            <a:r>
              <a:rPr lang="en-US" altLang="zh-CN" sz="4400" baseline="30000">
                <a:solidFill>
                  <a:schemeClr val="tx1"/>
                </a:solidFill>
              </a:rPr>
              <a:t>2+ </a:t>
            </a:r>
            <a:r>
              <a:rPr lang="en-US" altLang="zh-CN" sz="4400" baseline="0">
                <a:solidFill>
                  <a:schemeClr val="tx1"/>
                </a:solidFill>
                <a:cs typeface="Times New Roman" panose="02020603050405020304" pitchFamily="18" charset="0"/>
              </a:rPr>
              <a:t>═ </a:t>
            </a:r>
            <a:r>
              <a:rPr lang="en-US" altLang="zh-CN" sz="4400" baseline="0">
                <a:solidFill>
                  <a:schemeClr val="tx1"/>
                </a:solidFill>
              </a:rPr>
              <a:t>Zn</a:t>
            </a:r>
            <a:r>
              <a:rPr lang="en-US" altLang="zh-CN" sz="4400" baseline="30000">
                <a:solidFill>
                  <a:schemeClr val="tx1"/>
                </a:solidFill>
              </a:rPr>
              <a:t>2+</a:t>
            </a:r>
            <a:r>
              <a:rPr lang="en-US" altLang="zh-CN" sz="4400" baseline="0">
                <a:solidFill>
                  <a:schemeClr val="tx1"/>
                </a:solidFill>
              </a:rPr>
              <a:t> + Cu</a:t>
            </a:r>
            <a:endParaRPr lang="en-US" altLang="zh-CN" baseline="0">
              <a:solidFill>
                <a:schemeClr val="tx1"/>
              </a:solidFill>
            </a:endParaRPr>
          </a:p>
        </p:txBody>
      </p:sp>
      <p:pic>
        <p:nvPicPr>
          <p:cNvPr id="583687" name="Picture 7" descr="20">
            <a:extLst>
              <a:ext uri="{FF2B5EF4-FFF2-40B4-BE49-F238E27FC236}">
                <a16:creationId xmlns:a16="http://schemas.microsoft.com/office/drawing/2014/main" id="{3B2B1803-9C3C-425F-8F8D-7D8E1989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5556" r="27066" b="14787"/>
          <a:stretch>
            <a:fillRect/>
          </a:stretch>
        </p:blipFill>
        <p:spPr bwMode="auto">
          <a:xfrm>
            <a:off x="180975" y="1484313"/>
            <a:ext cx="5903913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688" name="AutoShape 8">
            <a:extLst>
              <a:ext uri="{FF2B5EF4-FFF2-40B4-BE49-F238E27FC236}">
                <a16:creationId xmlns:a16="http://schemas.microsoft.com/office/drawing/2014/main" id="{0E6EFADC-99EE-4EC1-A08E-B1FD46E0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5092700"/>
            <a:ext cx="3319462" cy="536575"/>
          </a:xfrm>
          <a:custGeom>
            <a:avLst/>
            <a:gdLst>
              <a:gd name="G0" fmla="+- 604532 0 0"/>
              <a:gd name="G1" fmla="+- -11401426 0 0"/>
              <a:gd name="G2" fmla="+- 604532 0 -11401426"/>
              <a:gd name="G3" fmla="+- 10800 0 0"/>
              <a:gd name="G4" fmla="+- 0 0 604532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463 0 0"/>
              <a:gd name="G9" fmla="+- 0 0 -11401426"/>
              <a:gd name="G10" fmla="+- 9463 0 2700"/>
              <a:gd name="G11" fmla="cos G10 604532"/>
              <a:gd name="G12" fmla="sin G10 604532"/>
              <a:gd name="G13" fmla="cos 13500 604532"/>
              <a:gd name="G14" fmla="sin 13500 604532"/>
              <a:gd name="G15" fmla="+- G11 10800 0"/>
              <a:gd name="G16" fmla="+- G12 10800 0"/>
              <a:gd name="G17" fmla="+- G13 10800 0"/>
              <a:gd name="G18" fmla="+- G14 10800 0"/>
              <a:gd name="G19" fmla="*/ 9463 1 2"/>
              <a:gd name="G20" fmla="+- G19 5400 0"/>
              <a:gd name="G21" fmla="cos G20 604532"/>
              <a:gd name="G22" fmla="sin G20 604532"/>
              <a:gd name="G23" fmla="+- G21 10800 0"/>
              <a:gd name="G24" fmla="+- G12 G23 G22"/>
              <a:gd name="G25" fmla="+- G22 G23 G11"/>
              <a:gd name="G26" fmla="cos 10800 604532"/>
              <a:gd name="G27" fmla="sin 10800 604532"/>
              <a:gd name="G28" fmla="cos 9463 604532"/>
              <a:gd name="G29" fmla="sin 9463 604532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401426"/>
              <a:gd name="G36" fmla="sin G34 -11401426"/>
              <a:gd name="G37" fmla="+/ -11401426 604532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463 G39"/>
              <a:gd name="G43" fmla="sin 9463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2233 w 21600"/>
              <a:gd name="T5" fmla="*/ 95 h 21600"/>
              <a:gd name="T6" fmla="*/ 724 w 21600"/>
              <a:gd name="T7" fmla="*/ 9735 h 21600"/>
              <a:gd name="T8" fmla="*/ 12055 w 21600"/>
              <a:gd name="T9" fmla="*/ 1420 h 21600"/>
              <a:gd name="T10" fmla="*/ 24125 w 21600"/>
              <a:gd name="T11" fmla="*/ 12964 h 21600"/>
              <a:gd name="T12" fmla="*/ 20260 w 21600"/>
              <a:gd name="T13" fmla="*/ 15749 h 21600"/>
              <a:gd name="T14" fmla="*/ 17475 w 21600"/>
              <a:gd name="T15" fmla="*/ 1188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140" y="12316"/>
                </a:moveTo>
                <a:cubicBezTo>
                  <a:pt x="20222" y="11815"/>
                  <a:pt x="20263" y="11308"/>
                  <a:pt x="20263" y="10800"/>
                </a:cubicBezTo>
                <a:cubicBezTo>
                  <a:pt x="20263" y="5573"/>
                  <a:pt x="16026" y="1337"/>
                  <a:pt x="10800" y="1337"/>
                </a:cubicBezTo>
                <a:cubicBezTo>
                  <a:pt x="5958" y="1337"/>
                  <a:pt x="1897" y="4991"/>
                  <a:pt x="1389" y="9806"/>
                </a:cubicBezTo>
                <a:lnTo>
                  <a:pt x="59" y="9665"/>
                </a:lnTo>
                <a:cubicBezTo>
                  <a:pt x="639" y="4170"/>
                  <a:pt x="5274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1379"/>
                  <a:pt x="21553" y="11958"/>
                  <a:pt x="21460" y="12531"/>
                </a:cubicBezTo>
                <a:lnTo>
                  <a:pt x="24125" y="12964"/>
                </a:lnTo>
                <a:lnTo>
                  <a:pt x="20260" y="15749"/>
                </a:lnTo>
                <a:lnTo>
                  <a:pt x="17475" y="11884"/>
                </a:lnTo>
                <a:lnTo>
                  <a:pt x="20140" y="12316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689" name="Text Box 9">
            <a:extLst>
              <a:ext uri="{FF2B5EF4-FFF2-40B4-BE49-F238E27FC236}">
                <a16:creationId xmlns:a16="http://schemas.microsoft.com/office/drawing/2014/main" id="{76022B35-5615-4ED4-82EB-B146F82A2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455930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baseline="0">
                <a:sym typeface="Symbol" panose="05050102010706020507" pitchFamily="18" charset="2"/>
              </a:rPr>
              <a:t></a:t>
            </a:r>
            <a:r>
              <a:rPr lang="en-US" altLang="zh-CN" b="1" baseline="0"/>
              <a:t>2e</a:t>
            </a:r>
            <a:r>
              <a:rPr lang="en-US" altLang="zh-CN" b="1" baseline="30000">
                <a:cs typeface="Times New Roman" panose="02020603050405020304" pitchFamily="18" charset="0"/>
              </a:rPr>
              <a:t>–</a:t>
            </a:r>
            <a:endParaRPr lang="en-US" altLang="zh-CN" b="1" baseline="0">
              <a:cs typeface="Times New Roman" panose="02020603050405020304" pitchFamily="18" charset="0"/>
            </a:endParaRPr>
          </a:p>
        </p:txBody>
      </p:sp>
      <p:sp>
        <p:nvSpPr>
          <p:cNvPr id="583690" name="Text Box 10">
            <a:extLst>
              <a:ext uri="{FF2B5EF4-FFF2-40B4-BE49-F238E27FC236}">
                <a16:creationId xmlns:a16="http://schemas.microsoft.com/office/drawing/2014/main" id="{F696C87B-5A50-47BD-BA25-955EA5779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616585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baseline="0"/>
              <a:t>+2e</a:t>
            </a:r>
            <a:r>
              <a:rPr lang="en-US" altLang="zh-CN" b="1" baseline="30000">
                <a:cs typeface="Times New Roman" panose="02020603050405020304" pitchFamily="18" charset="0"/>
              </a:rPr>
              <a:t>–</a:t>
            </a:r>
            <a:endParaRPr lang="en-US" altLang="zh-CN" b="1" baseline="0">
              <a:cs typeface="Times New Roman" panose="02020603050405020304" pitchFamily="18" charset="0"/>
            </a:endParaRPr>
          </a:p>
        </p:txBody>
      </p:sp>
      <p:sp>
        <p:nvSpPr>
          <p:cNvPr id="583691" name="AutoShape 11">
            <a:extLst>
              <a:ext uri="{FF2B5EF4-FFF2-40B4-BE49-F238E27FC236}">
                <a16:creationId xmlns:a16="http://schemas.microsoft.com/office/drawing/2014/main" id="{0A1BDDEF-E617-4A42-89DF-4FDF9A752BC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82850" y="5661025"/>
            <a:ext cx="3744913" cy="647700"/>
          </a:xfrm>
          <a:custGeom>
            <a:avLst/>
            <a:gdLst>
              <a:gd name="G0" fmla="+- -810865 0 0"/>
              <a:gd name="G1" fmla="+- 10787628 0 0"/>
              <a:gd name="G2" fmla="+- -810865 0 10787628"/>
              <a:gd name="G3" fmla="+- 10800 0 0"/>
              <a:gd name="G4" fmla="+- 0 0 -810865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10800 0 0"/>
              <a:gd name="G9" fmla="+- 0 0 10787628"/>
              <a:gd name="G10" fmla="+- 10800 0 2700"/>
              <a:gd name="G11" fmla="cos G10 -810865"/>
              <a:gd name="G12" fmla="sin G10 -810865"/>
              <a:gd name="G13" fmla="cos 13500 -810865"/>
              <a:gd name="G14" fmla="sin 13500 -810865"/>
              <a:gd name="G15" fmla="+- G11 10800 0"/>
              <a:gd name="G16" fmla="+- G12 10800 0"/>
              <a:gd name="G17" fmla="+- G13 10800 0"/>
              <a:gd name="G18" fmla="+- G14 10800 0"/>
              <a:gd name="G19" fmla="*/ 10800 1 2"/>
              <a:gd name="G20" fmla="+- G19 5400 0"/>
              <a:gd name="G21" fmla="cos G20 -810865"/>
              <a:gd name="G22" fmla="sin G20 -810865"/>
              <a:gd name="G23" fmla="+- G21 10800 0"/>
              <a:gd name="G24" fmla="+- G12 G23 G22"/>
              <a:gd name="G25" fmla="+- G22 G23 G11"/>
              <a:gd name="G26" fmla="cos 10800 -810865"/>
              <a:gd name="G27" fmla="sin 10800 -810865"/>
              <a:gd name="G28" fmla="cos 10800 -810865"/>
              <a:gd name="G29" fmla="sin 10800 -810865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0787628"/>
              <a:gd name="G36" fmla="sin G34 10787628"/>
              <a:gd name="G37" fmla="+/ 10787628 -810865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10800 G39"/>
              <a:gd name="G43" fmla="sin 108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8208 w 21600"/>
              <a:gd name="T5" fmla="*/ 315 h 21600"/>
              <a:gd name="T6" fmla="*/ 387 w 21600"/>
              <a:gd name="T7" fmla="*/ 13666 h 21600"/>
              <a:gd name="T8" fmla="*/ 8208 w 21600"/>
              <a:gd name="T9" fmla="*/ 315 h 21600"/>
              <a:gd name="T10" fmla="*/ 23986 w 21600"/>
              <a:gd name="T11" fmla="*/ 7907 h 21600"/>
              <a:gd name="T12" fmla="*/ 21928 w 21600"/>
              <a:gd name="T13" fmla="*/ 11123 h 21600"/>
              <a:gd name="T14" fmla="*/ 18711 w 21600"/>
              <a:gd name="T15" fmla="*/ 9064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1349" y="8485"/>
                </a:moveTo>
                <a:cubicBezTo>
                  <a:pt x="20262" y="3530"/>
                  <a:pt x="15872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1768"/>
                  <a:pt x="130" y="12732"/>
                  <a:pt x="387" y="13666"/>
                </a:cubicBezTo>
                <a:cubicBezTo>
                  <a:pt x="130" y="12732"/>
                  <a:pt x="0" y="1176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5872" y="0"/>
                  <a:pt x="20262" y="3530"/>
                  <a:pt x="21349" y="8485"/>
                </a:cubicBezTo>
                <a:lnTo>
                  <a:pt x="23986" y="7907"/>
                </a:lnTo>
                <a:lnTo>
                  <a:pt x="21928" y="11123"/>
                </a:lnTo>
                <a:lnTo>
                  <a:pt x="18711" y="9064"/>
                </a:lnTo>
                <a:lnTo>
                  <a:pt x="21349" y="8485"/>
                </a:lnTo>
                <a:close/>
              </a:path>
            </a:pathLst>
          </a:custGeom>
          <a:solidFill>
            <a:schemeClr val="accent1"/>
          </a:solidFill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693" name="Text Box 13">
            <a:extLst>
              <a:ext uri="{FF2B5EF4-FFF2-40B4-BE49-F238E27FC236}">
                <a16:creationId xmlns:a16="http://schemas.microsoft.com/office/drawing/2014/main" id="{CB9390DB-87AC-40D3-8081-8DD295704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196975"/>
            <a:ext cx="2808288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0" lang="zh-CN" altLang="en-US" sz="3200" b="1" baseline="0">
                <a:solidFill>
                  <a:srgbClr val="0000FF"/>
                </a:solidFill>
              </a:rPr>
              <a:t>同一溶液内</a:t>
            </a:r>
            <a:r>
              <a:rPr kumimoji="0" lang="zh-CN" altLang="en-US" sz="3200" b="1" baseline="0"/>
              <a:t>的氧化还原反应过程，</a:t>
            </a:r>
          </a:p>
          <a:p>
            <a:pPr algn="just"/>
            <a:r>
              <a:rPr kumimoji="0" lang="zh-CN" altLang="en-US" sz="3200" b="1" baseline="0">
                <a:solidFill>
                  <a:srgbClr val="FF0000"/>
                </a:solidFill>
              </a:rPr>
              <a:t>电子转移时无定向运动，不产生电流</a:t>
            </a:r>
            <a:r>
              <a:rPr kumimoji="0" lang="zh-CN" altLang="en-US" sz="3200" b="1" baseline="0"/>
              <a:t>，通常以</a:t>
            </a:r>
            <a:r>
              <a:rPr kumimoji="0" lang="zh-CN" altLang="en-US" sz="3200" b="1" baseline="0">
                <a:solidFill>
                  <a:srgbClr val="0000FF"/>
                </a:solidFill>
              </a:rPr>
              <a:t>热能</a:t>
            </a:r>
            <a:r>
              <a:rPr kumimoji="0" lang="zh-CN" altLang="en-US" sz="3200" b="1" baseline="0"/>
              <a:t>的形式表现出来。</a:t>
            </a:r>
            <a:endParaRPr kumimoji="0" lang="zh-CN" altLang="en-US" sz="3200" b="1" baseline="0">
              <a:solidFill>
                <a:srgbClr val="0000CC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3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3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6" grpId="0" animBg="1"/>
      <p:bldP spid="583689" grpId="0" autoUpdateAnimBg="0"/>
      <p:bldP spid="583690" grpId="0" autoUpdateAnimBg="0"/>
      <p:bldP spid="58369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834" name="Object 2">
            <a:extLst>
              <a:ext uri="{FF2B5EF4-FFF2-40B4-BE49-F238E27FC236}">
                <a16:creationId xmlns:a16="http://schemas.microsoft.com/office/drawing/2014/main" id="{62D3BA5C-EEE9-43AC-8975-E2B1841A3A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957263"/>
          <a:ext cx="4756150" cy="151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46" name="公式" r:id="rId3" imgW="1269720" imgH="406080" progId="Equation.3">
                  <p:embed/>
                </p:oleObj>
              </mc:Choice>
              <mc:Fallback>
                <p:oleObj name="公式" r:id="rId3" imgW="126972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57263"/>
                        <a:ext cx="4756150" cy="15192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2835" name="Text Box 3">
            <a:extLst>
              <a:ext uri="{FF2B5EF4-FFF2-40B4-BE49-F238E27FC236}">
                <a16:creationId xmlns:a16="http://schemas.microsoft.com/office/drawing/2014/main" id="{7AEC081D-60A9-4099-974B-9C7E0BF25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5472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0033CC"/>
                </a:solidFill>
              </a:rPr>
              <a:t>电动势的</a:t>
            </a:r>
            <a:r>
              <a:rPr lang="en-US" altLang="zh-CN" b="1" baseline="0">
                <a:solidFill>
                  <a:srgbClr val="0033CC"/>
                </a:solidFill>
              </a:rPr>
              <a:t>Nernst</a:t>
            </a:r>
            <a:r>
              <a:rPr lang="zh-CN" altLang="en-US" b="1" baseline="0">
                <a:solidFill>
                  <a:srgbClr val="0033CC"/>
                </a:solidFill>
              </a:rPr>
              <a:t>方程</a:t>
            </a:r>
          </a:p>
        </p:txBody>
      </p:sp>
      <p:grpSp>
        <p:nvGrpSpPr>
          <p:cNvPr id="632836" name="Group 4">
            <a:extLst>
              <a:ext uri="{FF2B5EF4-FFF2-40B4-BE49-F238E27FC236}">
                <a16:creationId xmlns:a16="http://schemas.microsoft.com/office/drawing/2014/main" id="{FAC3BFD2-8057-4051-A5E1-C8DE8E63EB58}"/>
              </a:ext>
            </a:extLst>
          </p:cNvPr>
          <p:cNvGrpSpPr>
            <a:grpSpLocks/>
          </p:cNvGrpSpPr>
          <p:nvPr/>
        </p:nvGrpSpPr>
        <p:grpSpPr bwMode="auto">
          <a:xfrm>
            <a:off x="5026025" y="908050"/>
            <a:ext cx="3938588" cy="1733550"/>
            <a:chOff x="3243" y="572"/>
            <a:chExt cx="2404" cy="1092"/>
          </a:xfrm>
        </p:grpSpPr>
        <p:sp>
          <p:nvSpPr>
            <p:cNvPr id="632837" name="Text Box 5">
              <a:extLst>
                <a:ext uri="{FF2B5EF4-FFF2-40B4-BE49-F238E27FC236}">
                  <a16:creationId xmlns:a16="http://schemas.microsoft.com/office/drawing/2014/main" id="{914B0B3A-2342-4277-BA26-CFFA005EC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9" y="572"/>
              <a:ext cx="2138" cy="109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75000"/>
                </a:lnSpc>
                <a:spcBef>
                  <a:spcPct val="50000"/>
                </a:spcBef>
              </a:pPr>
              <a:r>
                <a:rPr lang="en-US" altLang="zh-CN" sz="3200" b="1" i="1" baseline="0">
                  <a:solidFill>
                    <a:srgbClr val="FF0000"/>
                  </a:solidFill>
                </a:rPr>
                <a:t>T </a:t>
              </a:r>
              <a:r>
                <a:rPr lang="en-US" altLang="zh-CN" sz="3200" b="1" baseline="0">
                  <a:solidFill>
                    <a:srgbClr val="FF0000"/>
                  </a:solidFill>
                </a:rPr>
                <a:t>= 298.15 K</a:t>
              </a:r>
            </a:p>
            <a:p>
              <a:pPr>
                <a:lnSpc>
                  <a:spcPct val="75000"/>
                </a:lnSpc>
                <a:spcBef>
                  <a:spcPct val="50000"/>
                </a:spcBef>
              </a:pPr>
              <a:r>
                <a:rPr lang="en-US" altLang="zh-CN" sz="3200" b="1" i="1" baseline="0"/>
                <a:t>R </a:t>
              </a:r>
              <a:r>
                <a:rPr lang="en-US" altLang="zh-CN" sz="3200" b="1" baseline="0"/>
                <a:t>= 8.314 </a:t>
              </a:r>
              <a:r>
                <a:rPr lang="en-US" altLang="zh-CN" sz="2800" b="1" baseline="0"/>
                <a:t>J</a:t>
              </a:r>
              <a:r>
                <a:rPr lang="en-US" altLang="zh-CN" sz="2800" b="1" baseline="0">
                  <a:sym typeface="Symbol" panose="05050102010706020507" pitchFamily="18" charset="2"/>
                </a:rPr>
                <a:t></a:t>
              </a:r>
              <a:r>
                <a:rPr lang="en-US" altLang="zh-CN" sz="2400" b="1" baseline="0"/>
                <a:t>mol</a:t>
              </a:r>
              <a:r>
                <a:rPr lang="en-US" altLang="zh-CN" sz="2400" b="1" baseline="30000">
                  <a:cs typeface="Times New Roman" panose="02020603050405020304" pitchFamily="18" charset="0"/>
                </a:rPr>
                <a:t>–</a:t>
              </a:r>
              <a:r>
                <a:rPr lang="en-US" altLang="zh-CN" sz="2400" b="1" baseline="30000"/>
                <a:t>1</a:t>
              </a:r>
              <a:r>
                <a:rPr lang="en-US" altLang="zh-CN" sz="2800" b="1" baseline="0">
                  <a:sym typeface="Symbol" panose="05050102010706020507" pitchFamily="18" charset="2"/>
                </a:rPr>
                <a:t></a:t>
              </a:r>
              <a:r>
                <a:rPr lang="en-US" altLang="zh-CN" sz="2400" b="1" baseline="0"/>
                <a:t>K</a:t>
              </a:r>
              <a:r>
                <a:rPr lang="en-US" altLang="zh-CN" sz="2400" b="1" baseline="30000">
                  <a:cs typeface="Times New Roman" panose="02020603050405020304" pitchFamily="18" charset="0"/>
                </a:rPr>
                <a:t>–</a:t>
              </a:r>
              <a:r>
                <a:rPr lang="en-US" altLang="zh-CN" sz="2400" b="1" baseline="30000"/>
                <a:t>1</a:t>
              </a:r>
              <a:endParaRPr lang="en-US" altLang="zh-CN" sz="3200" b="1" baseline="0"/>
            </a:p>
            <a:p>
              <a:pPr>
                <a:lnSpc>
                  <a:spcPct val="75000"/>
                </a:lnSpc>
                <a:spcBef>
                  <a:spcPct val="50000"/>
                </a:spcBef>
              </a:pPr>
              <a:r>
                <a:rPr lang="en-US" altLang="zh-CN" sz="3200" b="1" i="1" baseline="0"/>
                <a:t>F </a:t>
              </a:r>
              <a:r>
                <a:rPr lang="en-US" altLang="zh-CN" sz="3200" b="1" baseline="0"/>
                <a:t>= 96485 </a:t>
              </a:r>
              <a:r>
                <a:rPr lang="en-US" altLang="zh-CN" sz="2400" b="1" baseline="0"/>
                <a:t>C</a:t>
              </a:r>
              <a:r>
                <a:rPr lang="en-US" altLang="zh-CN" sz="2400" b="1" baseline="0">
                  <a:sym typeface="Symbol" panose="05050102010706020507" pitchFamily="18" charset="2"/>
                </a:rPr>
                <a:t></a:t>
              </a:r>
              <a:r>
                <a:rPr lang="en-US" altLang="zh-CN" sz="2400" b="1" baseline="0"/>
                <a:t>mol</a:t>
              </a:r>
              <a:r>
                <a:rPr lang="en-US" altLang="zh-CN" sz="2400" b="1" baseline="30000">
                  <a:cs typeface="Times New Roman" panose="02020603050405020304" pitchFamily="18" charset="0"/>
                </a:rPr>
                <a:t>–</a:t>
              </a:r>
              <a:r>
                <a:rPr lang="en-US" altLang="zh-CN" sz="2400" b="1" baseline="30000"/>
                <a:t>1</a:t>
              </a:r>
              <a:r>
                <a:rPr lang="en-US" altLang="zh-CN" sz="2400" baseline="0"/>
                <a:t> </a:t>
              </a:r>
            </a:p>
          </p:txBody>
        </p:sp>
        <p:sp>
          <p:nvSpPr>
            <p:cNvPr id="632838" name="AutoShape 6">
              <a:extLst>
                <a:ext uri="{FF2B5EF4-FFF2-40B4-BE49-F238E27FC236}">
                  <a16:creationId xmlns:a16="http://schemas.microsoft.com/office/drawing/2014/main" id="{447671F2-67B3-4FB1-998B-C2CF52382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1071"/>
              <a:ext cx="227" cy="182"/>
            </a:xfrm>
            <a:prstGeom prst="leftArrow">
              <a:avLst>
                <a:gd name="adj1" fmla="val 50000"/>
                <a:gd name="adj2" fmla="val 31181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32839" name="Group 7">
            <a:extLst>
              <a:ext uri="{FF2B5EF4-FFF2-40B4-BE49-F238E27FC236}">
                <a16:creationId xmlns:a16="http://schemas.microsoft.com/office/drawing/2014/main" id="{E162F33B-06F0-4747-8B96-E052FBE4E6E2}"/>
              </a:ext>
            </a:extLst>
          </p:cNvPr>
          <p:cNvGrpSpPr>
            <a:grpSpLocks/>
          </p:cNvGrpSpPr>
          <p:nvPr/>
        </p:nvGrpSpPr>
        <p:grpSpPr bwMode="auto">
          <a:xfrm>
            <a:off x="79375" y="2492375"/>
            <a:ext cx="8885238" cy="1728788"/>
            <a:chOff x="30" y="1570"/>
            <a:chExt cx="5727" cy="1071"/>
          </a:xfrm>
        </p:grpSpPr>
        <p:graphicFrame>
          <p:nvGraphicFramePr>
            <p:cNvPr id="632840" name="Object 8">
              <a:extLst>
                <a:ext uri="{FF2B5EF4-FFF2-40B4-BE49-F238E27FC236}">
                  <a16:creationId xmlns:a16="http://schemas.microsoft.com/office/drawing/2014/main" id="{78D3D06D-5AF5-49BB-81A2-C5B512A8BA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" y="1933"/>
            <a:ext cx="5727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847" name="公式" r:id="rId5" imgW="3390840" imgH="419040" progId="Equation.3">
                    <p:embed/>
                  </p:oleObj>
                </mc:Choice>
                <mc:Fallback>
                  <p:oleObj name="公式" r:id="rId5" imgW="3390840" imgH="41904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" y="1933"/>
                          <a:ext cx="5727" cy="70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66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2841" name="AutoShape 9">
              <a:extLst>
                <a:ext uri="{FF2B5EF4-FFF2-40B4-BE49-F238E27FC236}">
                  <a16:creationId xmlns:a16="http://schemas.microsoft.com/office/drawing/2014/main" id="{4B4AE980-CA5B-4480-9A8B-50C33617D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" y="1570"/>
              <a:ext cx="227" cy="318"/>
            </a:xfrm>
            <a:prstGeom prst="downArrow">
              <a:avLst>
                <a:gd name="adj1" fmla="val 50000"/>
                <a:gd name="adj2" fmla="val 3502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632842" name="Group 10">
            <a:extLst>
              <a:ext uri="{FF2B5EF4-FFF2-40B4-BE49-F238E27FC236}">
                <a16:creationId xmlns:a16="http://schemas.microsoft.com/office/drawing/2014/main" id="{8C388012-7FB2-4771-A2B8-5114DB3FE0D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437063"/>
            <a:ext cx="6794500" cy="2109787"/>
            <a:chOff x="309" y="2659"/>
            <a:chExt cx="4280" cy="1329"/>
          </a:xfrm>
        </p:grpSpPr>
        <p:graphicFrame>
          <p:nvGraphicFramePr>
            <p:cNvPr id="632843" name="Object 11">
              <a:extLst>
                <a:ext uri="{FF2B5EF4-FFF2-40B4-BE49-F238E27FC236}">
                  <a16:creationId xmlns:a16="http://schemas.microsoft.com/office/drawing/2014/main" id="{54C54785-CD5E-4E96-A5F6-F9E1C7D238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" y="2976"/>
            <a:ext cx="4280" cy="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2848" name="公式" r:id="rId7" imgW="1663560" imgH="393480" progId="Equation.3">
                    <p:embed/>
                  </p:oleObj>
                </mc:Choice>
                <mc:Fallback>
                  <p:oleObj name="公式" r:id="rId7" imgW="1663560" imgH="39348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" y="2976"/>
                          <a:ext cx="4280" cy="1012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D60093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2844" name="AutoShape 12">
              <a:extLst>
                <a:ext uri="{FF2B5EF4-FFF2-40B4-BE49-F238E27FC236}">
                  <a16:creationId xmlns:a16="http://schemas.microsoft.com/office/drawing/2014/main" id="{771B4BE9-23FA-49A1-BA0A-F2467D941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317" cy="317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D6009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632845" name="AutoShape 13">
            <a:extLst>
              <a:ext uri="{FF2B5EF4-FFF2-40B4-BE49-F238E27FC236}">
                <a16:creationId xmlns:a16="http://schemas.microsoft.com/office/drawing/2014/main" id="{419F9084-9441-4223-85D0-DDE120826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4437063"/>
            <a:ext cx="2808288" cy="576262"/>
          </a:xfrm>
          <a:prstGeom prst="wedgeRectCallout">
            <a:avLst>
              <a:gd name="adj1" fmla="val -55481"/>
              <a:gd name="adj2" fmla="val 10537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3200" b="1" baseline="0">
                <a:solidFill>
                  <a:srgbClr val="0000FF"/>
                </a:solidFill>
              </a:rPr>
              <a:t>近似：</a:t>
            </a:r>
            <a:r>
              <a:rPr lang="en-US" altLang="zh-CN" sz="3200" b="1" baseline="0">
                <a:solidFill>
                  <a:srgbClr val="0000FF"/>
                </a:solidFill>
              </a:rPr>
              <a:t>0.059 V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3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2">
            <a:extLst>
              <a:ext uri="{FF2B5EF4-FFF2-40B4-BE49-F238E27FC236}">
                <a16:creationId xmlns:a16="http://schemas.microsoft.com/office/drawing/2014/main" id="{64F44DA4-9A7C-4F0A-BB9E-6DFACB17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435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baseline="0">
                <a:ea typeface="楷体_GB2312" pitchFamily="49" charset="-122"/>
              </a:rPr>
              <a:t>例：当 </a:t>
            </a:r>
            <a:r>
              <a:rPr lang="en-US" altLang="zh-CN" sz="4000" b="1" i="1" baseline="0">
                <a:ea typeface="楷体_GB2312" pitchFamily="49" charset="-122"/>
              </a:rPr>
              <a:t>T</a:t>
            </a:r>
            <a:r>
              <a:rPr lang="en-US" altLang="zh-CN" sz="4000" b="1" baseline="0">
                <a:ea typeface="楷体_GB2312" pitchFamily="49" charset="-122"/>
              </a:rPr>
              <a:t> = 298 K </a:t>
            </a:r>
            <a:r>
              <a:rPr lang="zh-CN" altLang="en-US" sz="4000" b="1" baseline="0">
                <a:ea typeface="楷体_GB2312" pitchFamily="49" charset="-122"/>
              </a:rPr>
              <a:t>时，</a:t>
            </a:r>
            <a:r>
              <a:rPr lang="en-US" altLang="zh-CN" sz="4000" b="1" baseline="0">
                <a:ea typeface="楷体_GB2312" pitchFamily="49" charset="-122"/>
              </a:rPr>
              <a:t>Cu-Zn</a:t>
            </a:r>
            <a:r>
              <a:rPr lang="zh-CN" altLang="en-US" sz="4000" b="1" baseline="0">
                <a:ea typeface="楷体_GB2312" pitchFamily="49" charset="-122"/>
              </a:rPr>
              <a:t>原电池反应的能斯特方程：</a:t>
            </a:r>
          </a:p>
        </p:txBody>
      </p:sp>
      <p:graphicFrame>
        <p:nvGraphicFramePr>
          <p:cNvPr id="635907" name="Object 3">
            <a:extLst>
              <a:ext uri="{FF2B5EF4-FFF2-40B4-BE49-F238E27FC236}">
                <a16:creationId xmlns:a16="http://schemas.microsoft.com/office/drawing/2014/main" id="{670141A1-8647-4A89-B0D6-A1E54214BB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2349500"/>
          <a:ext cx="6462712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0" name="公式" r:id="rId3" imgW="1511280" imgH="393480" progId="Equation.3">
                  <p:embed/>
                </p:oleObj>
              </mc:Choice>
              <mc:Fallback>
                <p:oleObj name="公式" r:id="rId3" imgW="15112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349500"/>
                        <a:ext cx="6462712" cy="168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908" name="Object 4">
            <a:extLst>
              <a:ext uri="{FF2B5EF4-FFF2-40B4-BE49-F238E27FC236}">
                <a16:creationId xmlns:a16="http://schemas.microsoft.com/office/drawing/2014/main" id="{8384C185-9DF5-41C6-A01A-B92C9231CE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3933825"/>
          <a:ext cx="8642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1" name="公式" r:id="rId5" imgW="2133360" imgH="444240" progId="Equation.3">
                  <p:embed/>
                </p:oleObj>
              </mc:Choice>
              <mc:Fallback>
                <p:oleObj name="公式" r:id="rId5" imgW="213336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933825"/>
                        <a:ext cx="864235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909" name="Rectangle 5">
            <a:extLst>
              <a:ext uri="{FF2B5EF4-FFF2-40B4-BE49-F238E27FC236}">
                <a16:creationId xmlns:a16="http://schemas.microsoft.com/office/drawing/2014/main" id="{4C73F886-61B2-451F-82A8-861291A26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484313"/>
            <a:ext cx="5184775" cy="6413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baseline="0">
                <a:ea typeface="楷体_GB2312" pitchFamily="49" charset="-122"/>
              </a:rPr>
              <a:t>Zn + Cu</a:t>
            </a:r>
            <a:r>
              <a:rPr lang="en-US" altLang="zh-CN" b="1" baseline="30000">
                <a:ea typeface="楷体_GB2312" pitchFamily="49" charset="-122"/>
              </a:rPr>
              <a:t>2+ </a:t>
            </a:r>
            <a:r>
              <a:rPr lang="en-US" altLang="zh-CN" b="1" baseline="0">
                <a:cs typeface="Times New Roman" panose="02020603050405020304" pitchFamily="18" charset="0"/>
              </a:rPr>
              <a:t>═ </a:t>
            </a:r>
            <a:r>
              <a:rPr lang="en-US" altLang="zh-CN" b="1" baseline="0">
                <a:ea typeface="楷体_GB2312" pitchFamily="49" charset="-122"/>
              </a:rPr>
              <a:t>Zn</a:t>
            </a:r>
            <a:r>
              <a:rPr lang="en-US" altLang="zh-CN" b="1" baseline="30000">
                <a:ea typeface="楷体_GB2312" pitchFamily="49" charset="-122"/>
              </a:rPr>
              <a:t>2+ </a:t>
            </a:r>
            <a:r>
              <a:rPr lang="en-US" altLang="zh-CN" b="1" baseline="0">
                <a:ea typeface="楷体_GB2312" pitchFamily="49" charset="-122"/>
              </a:rPr>
              <a:t>+ Cu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>
            <a:extLst>
              <a:ext uri="{FF2B5EF4-FFF2-40B4-BE49-F238E27FC236}">
                <a16:creationId xmlns:a16="http://schemas.microsoft.com/office/drawing/2014/main" id="{8D52714C-15F2-446C-B16F-CC43935853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15888"/>
            <a:ext cx="8280400" cy="914400"/>
          </a:xfrm>
          <a:noFill/>
          <a:ln/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电池反应的</a:t>
            </a:r>
            <a:r>
              <a:rPr lang="en-US" altLang="zh-CN" i="1">
                <a:solidFill>
                  <a:schemeClr val="tx1"/>
                </a:solidFill>
              </a:rPr>
              <a:t>K</a:t>
            </a:r>
            <a:r>
              <a:rPr lang="en-US" altLang="zh-CN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 i="1">
                <a:solidFill>
                  <a:schemeClr val="tx1"/>
                </a:solidFill>
              </a:rPr>
              <a:t>E</a:t>
            </a:r>
            <a:r>
              <a:rPr lang="zh-CN" altLang="en-US" baseline="-25000">
                <a:solidFill>
                  <a:schemeClr val="tx1"/>
                </a:solidFill>
              </a:rPr>
              <a:t>池</a:t>
            </a:r>
            <a:r>
              <a:rPr lang="en-US" altLang="zh-CN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en-US" altLang="zh-CN" baseline="3000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的关系</a:t>
            </a:r>
          </a:p>
        </p:txBody>
      </p:sp>
      <p:graphicFrame>
        <p:nvGraphicFramePr>
          <p:cNvPr id="626692" name="Object 4">
            <a:extLst>
              <a:ext uri="{FF2B5EF4-FFF2-40B4-BE49-F238E27FC236}">
                <a16:creationId xmlns:a16="http://schemas.microsoft.com/office/drawing/2014/main" id="{5310C968-6210-4111-A1BD-6D464E819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050" y="3284538"/>
          <a:ext cx="607377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99" name="公式" r:id="rId3" imgW="1307880" imgH="241200" progId="Equation.3">
                  <p:embed/>
                </p:oleObj>
              </mc:Choice>
              <mc:Fallback>
                <p:oleObj name="公式" r:id="rId3" imgW="130788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" y="3284538"/>
                        <a:ext cx="607377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3" name="Object 5">
            <a:extLst>
              <a:ext uri="{FF2B5EF4-FFF2-40B4-BE49-F238E27FC236}">
                <a16:creationId xmlns:a16="http://schemas.microsoft.com/office/drawing/2014/main" id="{16C60FE0-F224-4A6A-BAA1-C21F2B842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2133600"/>
          <a:ext cx="4249738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0" name="公式" r:id="rId5" imgW="1015920" imgH="241200" progId="Equation.3">
                  <p:embed/>
                </p:oleObj>
              </mc:Choice>
              <mc:Fallback>
                <p:oleObj name="公式" r:id="rId5" imgW="10159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133600"/>
                        <a:ext cx="4249738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4" name="Object 6">
            <a:extLst>
              <a:ext uri="{FF2B5EF4-FFF2-40B4-BE49-F238E27FC236}">
                <a16:creationId xmlns:a16="http://schemas.microsoft.com/office/drawing/2014/main" id="{FB6F4602-B51D-49CA-918C-8000CC700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1052513"/>
          <a:ext cx="5100638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1" name="公式" r:id="rId7" imgW="1218960" imgH="228600" progId="Equation.3">
                  <p:embed/>
                </p:oleObj>
              </mc:Choice>
              <mc:Fallback>
                <p:oleObj name="公式" r:id="rId7" imgW="12189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52513"/>
                        <a:ext cx="5100638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5" name="Object 7">
            <a:extLst>
              <a:ext uri="{FF2B5EF4-FFF2-40B4-BE49-F238E27FC236}">
                <a16:creationId xmlns:a16="http://schemas.microsoft.com/office/drawing/2014/main" id="{0AF4C6FA-D955-46A1-BA6C-3867F1504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6463" y="4508500"/>
          <a:ext cx="4176712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2" name="公式" r:id="rId9" imgW="939600" imgH="419040" progId="Equation.3">
                  <p:embed/>
                </p:oleObj>
              </mc:Choice>
              <mc:Fallback>
                <p:oleObj name="公式" r:id="rId9" imgW="93960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508500"/>
                        <a:ext cx="4176712" cy="18637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6698" name="Object 10">
            <a:extLst>
              <a:ext uri="{FF2B5EF4-FFF2-40B4-BE49-F238E27FC236}">
                <a16:creationId xmlns:a16="http://schemas.microsoft.com/office/drawing/2014/main" id="{78BC0F6F-03FF-474F-ABC5-3B98322641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388" y="4508500"/>
          <a:ext cx="424815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03" name="公式" r:id="rId11" imgW="990360" imgH="393480" progId="Equation.3">
                  <p:embed/>
                </p:oleObj>
              </mc:Choice>
              <mc:Fallback>
                <p:oleObj name="公式" r:id="rId11" imgW="990360" imgH="393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508500"/>
                        <a:ext cx="4248150" cy="1689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7172" name="Object 4">
            <a:extLst>
              <a:ext uri="{FF2B5EF4-FFF2-40B4-BE49-F238E27FC236}">
                <a16:creationId xmlns:a16="http://schemas.microsoft.com/office/drawing/2014/main" id="{C520B7C3-9DC3-4CAE-9120-62C5C2415A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205038"/>
          <a:ext cx="5853112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76" name="公式" r:id="rId3" imgW="1206360" imgH="419040" progId="Equation.3">
                  <p:embed/>
                </p:oleObj>
              </mc:Choice>
              <mc:Fallback>
                <p:oleObj name="公式" r:id="rId3" imgW="120636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5853112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7173" name="Rectangle 5">
            <a:extLst>
              <a:ext uri="{FF2B5EF4-FFF2-40B4-BE49-F238E27FC236}">
                <a16:creationId xmlns:a16="http://schemas.microsoft.com/office/drawing/2014/main" id="{CB6A608C-F1F4-42B1-8358-D0E8DB8D6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0645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en-US" altLang="zh-CN" sz="3600" baseline="0">
                <a:solidFill>
                  <a:srgbClr val="0000FF"/>
                </a:solidFill>
              </a:rPr>
              <a:t>   </a:t>
            </a:r>
            <a:r>
              <a:rPr lang="en-US" altLang="zh-CN" sz="3600" i="1" baseline="0">
                <a:solidFill>
                  <a:srgbClr val="0000FF"/>
                </a:solidFill>
              </a:rPr>
              <a:t>T </a:t>
            </a:r>
            <a:r>
              <a:rPr lang="en-US" altLang="zh-CN" sz="3600" baseline="0">
                <a:solidFill>
                  <a:srgbClr val="0000FF"/>
                </a:solidFill>
              </a:rPr>
              <a:t>=</a:t>
            </a:r>
            <a:r>
              <a:rPr lang="en-GB" altLang="zh-CN" sz="3600" baseline="0">
                <a:solidFill>
                  <a:srgbClr val="0000FF"/>
                </a:solidFill>
              </a:rPr>
              <a:t> </a:t>
            </a:r>
            <a:r>
              <a:rPr lang="en-US" altLang="zh-CN" sz="3600" baseline="0">
                <a:solidFill>
                  <a:srgbClr val="0000FF"/>
                </a:solidFill>
              </a:rPr>
              <a:t>298.15 K</a:t>
            </a:r>
            <a:r>
              <a:rPr lang="en-US" altLang="zh-CN" sz="3600" baseline="0">
                <a:solidFill>
                  <a:schemeClr val="tx1"/>
                </a:solidFill>
              </a:rPr>
              <a:t>                   </a:t>
            </a:r>
            <a:r>
              <a:rPr lang="zh-CN" altLang="en-US" sz="3600" baseline="0">
                <a:solidFill>
                  <a:schemeClr val="tx1"/>
                </a:solidFill>
              </a:rPr>
              <a:t>绝对温度</a:t>
            </a:r>
          </a:p>
          <a:p>
            <a:pPr algn="just">
              <a:buFontTx/>
              <a:buNone/>
            </a:pPr>
            <a:r>
              <a:rPr lang="zh-CN" altLang="en-US" sz="3600" baseline="0">
                <a:solidFill>
                  <a:schemeClr val="tx1"/>
                </a:solidFill>
              </a:rPr>
              <a:t>   </a:t>
            </a:r>
            <a:r>
              <a:rPr lang="en-US" altLang="zh-CN" sz="3600" i="1" baseline="0">
                <a:solidFill>
                  <a:schemeClr val="tx1"/>
                </a:solidFill>
              </a:rPr>
              <a:t>R </a:t>
            </a:r>
            <a:r>
              <a:rPr lang="en-US" altLang="zh-CN" sz="3600" baseline="0">
                <a:solidFill>
                  <a:schemeClr val="tx1"/>
                </a:solidFill>
              </a:rPr>
              <a:t>=</a:t>
            </a:r>
            <a:r>
              <a:rPr lang="en-GB" altLang="zh-CN" sz="3600" baseline="0">
                <a:solidFill>
                  <a:schemeClr val="tx1"/>
                </a:solidFill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</a:rPr>
              <a:t>8.314 J·K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</a:t>
            </a:r>
            <a:r>
              <a:rPr lang="en-US" altLang="zh-CN" sz="3600" baseline="0">
                <a:solidFill>
                  <a:schemeClr val="tx1"/>
                </a:solidFill>
              </a:rPr>
              <a:t>·mol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</a:t>
            </a:r>
            <a:r>
              <a:rPr lang="en-US" altLang="zh-CN" sz="3600" baseline="0">
                <a:solidFill>
                  <a:schemeClr val="tx1"/>
                </a:solidFill>
              </a:rPr>
              <a:t>    </a:t>
            </a:r>
            <a:r>
              <a:rPr lang="zh-CN" altLang="en-US" sz="3600" baseline="0">
                <a:solidFill>
                  <a:schemeClr val="tx1"/>
                </a:solidFill>
              </a:rPr>
              <a:t>摩尔气体常数  </a:t>
            </a:r>
          </a:p>
          <a:p>
            <a:pPr algn="just">
              <a:buFontTx/>
              <a:buNone/>
            </a:pPr>
            <a:r>
              <a:rPr lang="zh-CN" altLang="en-US" sz="3600" baseline="0">
                <a:solidFill>
                  <a:schemeClr val="tx1"/>
                </a:solidFill>
              </a:rPr>
              <a:t>   </a:t>
            </a:r>
            <a:r>
              <a:rPr lang="en-US" altLang="zh-CN" sz="3600" i="1" baseline="0">
                <a:solidFill>
                  <a:schemeClr val="tx1"/>
                </a:solidFill>
              </a:rPr>
              <a:t>F </a:t>
            </a:r>
            <a:r>
              <a:rPr lang="en-US" altLang="zh-CN" sz="3600" baseline="0">
                <a:solidFill>
                  <a:schemeClr val="tx1"/>
                </a:solidFill>
              </a:rPr>
              <a:t>=</a:t>
            </a:r>
            <a:r>
              <a:rPr lang="en-GB" altLang="zh-CN" sz="3600" baseline="0">
                <a:solidFill>
                  <a:schemeClr val="tx1"/>
                </a:solidFill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</a:rPr>
              <a:t>96485 C·mol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              </a:t>
            </a:r>
            <a:r>
              <a:rPr lang="zh-CN" altLang="en-US" sz="3600" baseline="0">
                <a:solidFill>
                  <a:schemeClr val="tx1"/>
                </a:solidFill>
              </a:rPr>
              <a:t>法拉第常数</a:t>
            </a:r>
          </a:p>
        </p:txBody>
      </p:sp>
      <p:graphicFrame>
        <p:nvGraphicFramePr>
          <p:cNvPr id="647175" name="Object 7">
            <a:extLst>
              <a:ext uri="{FF2B5EF4-FFF2-40B4-BE49-F238E27FC236}">
                <a16:creationId xmlns:a16="http://schemas.microsoft.com/office/drawing/2014/main" id="{2B7E937D-12C7-47C4-974F-94EF5353F2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437063"/>
          <a:ext cx="6592887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77" name="公式" r:id="rId5" imgW="1358640" imgH="419040" progId="Equation.3">
                  <p:embed/>
                </p:oleObj>
              </mc:Choice>
              <mc:Fallback>
                <p:oleObj name="公式" r:id="rId5" imgW="135864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437063"/>
                        <a:ext cx="6592887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Text Box 2">
            <a:extLst>
              <a:ext uri="{FF2B5EF4-FFF2-40B4-BE49-F238E27FC236}">
                <a16:creationId xmlns:a16="http://schemas.microsoft.com/office/drawing/2014/main" id="{2FCAAF90-9C74-479D-9A93-689D1D230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/>
              <a:t>小结：</a:t>
            </a:r>
          </a:p>
        </p:txBody>
      </p:sp>
      <p:graphicFrame>
        <p:nvGraphicFramePr>
          <p:cNvPr id="629763" name="Object 3">
            <a:extLst>
              <a:ext uri="{FF2B5EF4-FFF2-40B4-BE49-F238E27FC236}">
                <a16:creationId xmlns:a16="http://schemas.microsoft.com/office/drawing/2014/main" id="{B850045E-991A-41A9-BB98-AFD5C46644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5813" y="1125538"/>
          <a:ext cx="3278187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79" name="公式" r:id="rId3" imgW="990360" imgH="393480" progId="Equation.3">
                  <p:embed/>
                </p:oleObj>
              </mc:Choice>
              <mc:Fallback>
                <p:oleObj name="公式" r:id="rId3" imgW="9903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3" y="1125538"/>
                        <a:ext cx="3278187" cy="130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64" name="AutoShape 4">
            <a:extLst>
              <a:ext uri="{FF2B5EF4-FFF2-40B4-BE49-F238E27FC236}">
                <a16:creationId xmlns:a16="http://schemas.microsoft.com/office/drawing/2014/main" id="{0956F40B-12EE-4E17-B477-9A327ED2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45125"/>
            <a:ext cx="3419475" cy="935038"/>
          </a:xfrm>
          <a:prstGeom prst="wedgeRoundRectCallout">
            <a:avLst>
              <a:gd name="adj1" fmla="val 34171"/>
              <a:gd name="adj2" fmla="val -18565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zh-CN" sz="4000" b="1" baseline="30000">
              <a:solidFill>
                <a:srgbClr val="0000FF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629765" name="Object 5">
            <a:extLst>
              <a:ext uri="{FF2B5EF4-FFF2-40B4-BE49-F238E27FC236}">
                <a16:creationId xmlns:a16="http://schemas.microsoft.com/office/drawing/2014/main" id="{B5A272B7-8FE9-4DBB-94A2-AE6B820E8D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4141788"/>
          <a:ext cx="3744912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0" name="公式" r:id="rId5" imgW="1015920" imgH="241200" progId="Equation.3">
                  <p:embed/>
                </p:oleObj>
              </mc:Choice>
              <mc:Fallback>
                <p:oleObj name="公式" r:id="rId5" imgW="10159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141788"/>
                        <a:ext cx="3744912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66" name="Object 6">
            <a:extLst>
              <a:ext uri="{FF2B5EF4-FFF2-40B4-BE49-F238E27FC236}">
                <a16:creationId xmlns:a16="http://schemas.microsoft.com/office/drawing/2014/main" id="{59CE7C7B-1DCE-47F9-AC45-F5EA82D468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163" y="1406525"/>
          <a:ext cx="37369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1" name="公式" r:id="rId7" imgW="1193760" imgH="228600" progId="Equation.3">
                  <p:embed/>
                </p:oleObj>
              </mc:Choice>
              <mc:Fallback>
                <p:oleObj name="公式" r:id="rId7" imgW="119376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406525"/>
                        <a:ext cx="37369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9767" name="Group 7">
            <a:extLst>
              <a:ext uri="{FF2B5EF4-FFF2-40B4-BE49-F238E27FC236}">
                <a16:creationId xmlns:a16="http://schemas.microsoft.com/office/drawing/2014/main" id="{27BC5040-8329-40DF-BA79-73A3468CB6AC}"/>
              </a:ext>
            </a:extLst>
          </p:cNvPr>
          <p:cNvGrpSpPr>
            <a:grpSpLocks/>
          </p:cNvGrpSpPr>
          <p:nvPr/>
        </p:nvGrpSpPr>
        <p:grpSpPr bwMode="auto">
          <a:xfrm>
            <a:off x="2770188" y="182563"/>
            <a:ext cx="4465637" cy="4032250"/>
            <a:chOff x="1564" y="391"/>
            <a:chExt cx="2813" cy="2540"/>
          </a:xfrm>
        </p:grpSpPr>
        <p:grpSp>
          <p:nvGrpSpPr>
            <p:cNvPr id="629768" name="Group 8">
              <a:extLst>
                <a:ext uri="{FF2B5EF4-FFF2-40B4-BE49-F238E27FC236}">
                  <a16:creationId xmlns:a16="http://schemas.microsoft.com/office/drawing/2014/main" id="{1380AFC6-BC05-4DEB-82F1-6BD3B4BE3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4" y="391"/>
              <a:ext cx="2813" cy="2540"/>
              <a:chOff x="1292" y="391"/>
              <a:chExt cx="2813" cy="2540"/>
            </a:xfrm>
          </p:grpSpPr>
          <p:sp>
            <p:nvSpPr>
              <p:cNvPr id="629769" name="Oval 9">
                <a:extLst>
                  <a:ext uri="{FF2B5EF4-FFF2-40B4-BE49-F238E27FC236}">
                    <a16:creationId xmlns:a16="http://schemas.microsoft.com/office/drawing/2014/main" id="{CE3D4DFD-17EB-44DF-A08B-CFE960FB3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2160"/>
                <a:ext cx="817" cy="771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4000" b="1" baseline="30000"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29770" name="Oval 10">
                <a:extLst>
                  <a:ext uri="{FF2B5EF4-FFF2-40B4-BE49-F238E27FC236}">
                    <a16:creationId xmlns:a16="http://schemas.microsoft.com/office/drawing/2014/main" id="{07B72547-98E1-4F1B-BC2D-49A1CA8DD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160"/>
                <a:ext cx="817" cy="771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4000" b="1" baseline="30000">
                  <a:ea typeface="楷体_GB2312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29771" name="Oval 11">
                <a:extLst>
                  <a:ext uri="{FF2B5EF4-FFF2-40B4-BE49-F238E27FC236}">
                    <a16:creationId xmlns:a16="http://schemas.microsoft.com/office/drawing/2014/main" id="{E5EBD581-3E20-44E7-84EE-104A61D67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91"/>
                <a:ext cx="771" cy="771"/>
              </a:xfrm>
              <a:prstGeom prst="ellipse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4000" b="1" i="1" baseline="0"/>
                  <a:t>K</a:t>
                </a:r>
                <a:r>
                  <a:rPr lang="en-US" altLang="zh-CN" sz="4000" b="1" baseline="30000">
                    <a:latin typeface="Arial Unicode MS" pitchFamily="34" charset="-122"/>
                    <a:ea typeface="Arial Unicode MS" pitchFamily="34" charset="-122"/>
                    <a:sym typeface="Webdings" panose="05030102010509060703" pitchFamily="18" charset="2"/>
                  </a:rPr>
                  <a:t>Ɵ</a:t>
                </a:r>
              </a:p>
            </p:txBody>
          </p:sp>
          <p:cxnSp>
            <p:nvCxnSpPr>
              <p:cNvPr id="629772" name="AutoShape 12">
                <a:extLst>
                  <a:ext uri="{FF2B5EF4-FFF2-40B4-BE49-F238E27FC236}">
                    <a16:creationId xmlns:a16="http://schemas.microsoft.com/office/drawing/2014/main" id="{25C442CA-241B-4824-B5E0-D572C233E3C6}"/>
                  </a:ext>
                </a:extLst>
              </p:cNvPr>
              <p:cNvCxnSpPr>
                <a:cxnSpLocks noChangeShapeType="1"/>
                <a:stCxn id="629771" idx="3"/>
                <a:endCxn id="629769" idx="0"/>
              </p:cNvCxnSpPr>
              <p:nvPr/>
            </p:nvCxnSpPr>
            <p:spPr bwMode="auto">
              <a:xfrm flipH="1">
                <a:off x="1701" y="1049"/>
                <a:ext cx="657" cy="1111"/>
              </a:xfrm>
              <a:prstGeom prst="straightConnector1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9773" name="AutoShape 13">
                <a:extLst>
                  <a:ext uri="{FF2B5EF4-FFF2-40B4-BE49-F238E27FC236}">
                    <a16:creationId xmlns:a16="http://schemas.microsoft.com/office/drawing/2014/main" id="{1AA2429F-215A-4ACB-87B4-4ADCD5AD0290}"/>
                  </a:ext>
                </a:extLst>
              </p:cNvPr>
              <p:cNvCxnSpPr>
                <a:cxnSpLocks noChangeShapeType="1"/>
                <a:stCxn id="629771" idx="5"/>
                <a:endCxn id="629770" idx="0"/>
              </p:cNvCxnSpPr>
              <p:nvPr/>
            </p:nvCxnSpPr>
            <p:spPr bwMode="auto">
              <a:xfrm>
                <a:off x="2903" y="1049"/>
                <a:ext cx="794" cy="1111"/>
              </a:xfrm>
              <a:prstGeom prst="straightConnector1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9774" name="AutoShape 14">
                <a:extLst>
                  <a:ext uri="{FF2B5EF4-FFF2-40B4-BE49-F238E27FC236}">
                    <a16:creationId xmlns:a16="http://schemas.microsoft.com/office/drawing/2014/main" id="{EE4D3C45-2D84-4A98-AF62-662971B8D77B}"/>
                  </a:ext>
                </a:extLst>
              </p:cNvPr>
              <p:cNvCxnSpPr>
                <a:cxnSpLocks noChangeShapeType="1"/>
                <a:stCxn id="629769" idx="6"/>
                <a:endCxn id="629770" idx="2"/>
              </p:cNvCxnSpPr>
              <p:nvPr/>
            </p:nvCxnSpPr>
            <p:spPr bwMode="auto">
              <a:xfrm>
                <a:off x="2109" y="2546"/>
                <a:ext cx="1179" cy="0"/>
              </a:xfrm>
              <a:prstGeom prst="straightConnector1">
                <a:avLst/>
              </a:prstGeom>
              <a:noFill/>
              <a:ln w="508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629775" name="Object 15">
              <a:extLst>
                <a:ext uri="{FF2B5EF4-FFF2-40B4-BE49-F238E27FC236}">
                  <a16:creationId xmlns:a16="http://schemas.microsoft.com/office/drawing/2014/main" id="{555FAED1-0A01-4DF6-9AAD-F8BE780B79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5" y="2296"/>
            <a:ext cx="752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782" name="公式" r:id="rId9" imgW="380880" imgH="228600" progId="Equation.3">
                    <p:embed/>
                  </p:oleObj>
                </mc:Choice>
                <mc:Fallback>
                  <p:oleObj name="公式" r:id="rId9" imgW="380880" imgH="2286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2296"/>
                          <a:ext cx="752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9776" name="Object 16">
              <a:extLst>
                <a:ext uri="{FF2B5EF4-FFF2-40B4-BE49-F238E27FC236}">
                  <a16:creationId xmlns:a16="http://schemas.microsoft.com/office/drawing/2014/main" id="{780949B0-7C32-4202-9AC1-035A504174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1" y="2251"/>
            <a:ext cx="589" cy="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783" name="公式" r:id="rId11" imgW="253800" imgH="241200" progId="Equation.3">
                    <p:embed/>
                  </p:oleObj>
                </mc:Choice>
                <mc:Fallback>
                  <p:oleObj name="公式" r:id="rId11" imgW="253800" imgH="2412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251"/>
                          <a:ext cx="589" cy="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9777" name="Object 17">
            <a:extLst>
              <a:ext uri="{FF2B5EF4-FFF2-40B4-BE49-F238E27FC236}">
                <a16:creationId xmlns:a16="http://schemas.microsoft.com/office/drawing/2014/main" id="{D9EFCE85-A4AC-45B7-957F-67B94995D4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5516563"/>
          <a:ext cx="34194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4" name="公式" r:id="rId13" imgW="1066680" imgH="228600" progId="Equation.3">
                  <p:embed/>
                </p:oleObj>
              </mc:Choice>
              <mc:Fallback>
                <p:oleObj name="公式" r:id="rId13" imgW="106668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516563"/>
                        <a:ext cx="34194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9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62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>
            <a:extLst>
              <a:ext uri="{FF2B5EF4-FFF2-40B4-BE49-F238E27FC236}">
                <a16:creationId xmlns:a16="http://schemas.microsoft.com/office/drawing/2014/main" id="{95059654-70AC-466A-B912-85ABFC62ABF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7488" y="981075"/>
            <a:ext cx="8675687" cy="1439863"/>
          </a:xfrm>
        </p:spPr>
        <p:txBody>
          <a:bodyPr/>
          <a:lstStyle/>
          <a:p>
            <a:pPr marL="609600" indent="-60960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4.2.1 </a:t>
            </a:r>
            <a:r>
              <a:rPr lang="zh-CN" altLang="en-US" sz="4000">
                <a:solidFill>
                  <a:schemeClr val="tx1"/>
                </a:solidFill>
              </a:rPr>
              <a:t>标准电极电势</a:t>
            </a:r>
          </a:p>
          <a:p>
            <a:pPr marL="609600" indent="-60960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4.2.2 </a:t>
            </a:r>
            <a:r>
              <a:rPr lang="zh-CN" altLang="en-US" sz="4000">
                <a:solidFill>
                  <a:schemeClr val="tx1"/>
                </a:solidFill>
              </a:rPr>
              <a:t>电极电势的能斯特方程</a:t>
            </a:r>
            <a:endParaRPr lang="zh-CN" altLang="en-US" sz="400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648195" name="Rectangle 3">
            <a:extLst>
              <a:ext uri="{FF2B5EF4-FFF2-40B4-BE49-F238E27FC236}">
                <a16:creationId xmlns:a16="http://schemas.microsoft.com/office/drawing/2014/main" id="{EB7165C8-5FE1-46D7-8CD9-14B2AD37442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15888"/>
            <a:ext cx="7772400" cy="935037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4.2 </a:t>
            </a:r>
            <a:r>
              <a:rPr lang="zh-CN" altLang="en-US" sz="4000">
                <a:solidFill>
                  <a:schemeClr val="tx1"/>
                </a:solidFill>
              </a:rPr>
              <a:t>电极电势</a:t>
            </a:r>
          </a:p>
        </p:txBody>
      </p:sp>
      <p:sp>
        <p:nvSpPr>
          <p:cNvPr id="648196" name="Text Box 4">
            <a:extLst>
              <a:ext uri="{FF2B5EF4-FFF2-40B4-BE49-F238E27FC236}">
                <a16:creationId xmlns:a16="http://schemas.microsoft.com/office/drawing/2014/main" id="{D32A88C2-37F1-49E4-AE59-A66550BB6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0"/>
            <a:ext cx="4572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aseline="0">
                <a:solidFill>
                  <a:schemeClr val="bg1"/>
                </a:solidFill>
                <a:latin typeface="宋体" panose="02010600030101010101" pitchFamily="2" charset="-122"/>
              </a:rPr>
              <a:t>☉</a:t>
            </a:r>
            <a:r>
              <a:rPr lang="en-US" altLang="zh-CN" sz="4000" baseline="0"/>
              <a:t>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>
            <a:extLst>
              <a:ext uri="{FF2B5EF4-FFF2-40B4-BE49-F238E27FC236}">
                <a16:creationId xmlns:a16="http://schemas.microsoft.com/office/drawing/2014/main" id="{65052F15-36D6-4ACE-874F-60E35C0132A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15888"/>
            <a:ext cx="4392612" cy="865187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4.2.1 </a:t>
            </a:r>
            <a:r>
              <a:rPr lang="zh-CN" altLang="en-US" sz="4000">
                <a:solidFill>
                  <a:schemeClr val="tx1"/>
                </a:solidFill>
              </a:rPr>
              <a:t>标准电极电势</a:t>
            </a:r>
          </a:p>
        </p:txBody>
      </p:sp>
      <p:sp>
        <p:nvSpPr>
          <p:cNvPr id="649220" name="Rectangle 4">
            <a:extLst>
              <a:ext uri="{FF2B5EF4-FFF2-40B4-BE49-F238E27FC236}">
                <a16:creationId xmlns:a16="http://schemas.microsoft.com/office/drawing/2014/main" id="{24D3F2E9-ED5B-49BA-9F75-3AF0F908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908050"/>
            <a:ext cx="8785225" cy="396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75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47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19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91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lnSpc>
                <a:spcPct val="115000"/>
              </a:lnSpc>
              <a:buFontTx/>
              <a:buChar char="•"/>
            </a:pPr>
            <a:r>
              <a:rPr lang="zh-CN" altLang="en-US" sz="4000" baseline="0">
                <a:solidFill>
                  <a:schemeClr val="tx1"/>
                </a:solidFill>
              </a:rPr>
              <a:t>原电池的电动势</a:t>
            </a:r>
            <a:r>
              <a:rPr lang="en-US" altLang="zh-CN" sz="4000" baseline="0">
                <a:solidFill>
                  <a:schemeClr val="tx1"/>
                </a:solidFill>
              </a:rPr>
              <a:t>(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zh-CN" altLang="en-US" sz="4000">
                <a:solidFill>
                  <a:schemeClr val="tx1"/>
                </a:solidFill>
              </a:rPr>
              <a:t>池</a:t>
            </a:r>
            <a:r>
              <a:rPr lang="en-US" altLang="zh-CN" sz="4000" baseline="0">
                <a:solidFill>
                  <a:schemeClr val="tx1"/>
                </a:solidFill>
              </a:rPr>
              <a:t>)</a:t>
            </a:r>
            <a:r>
              <a:rPr lang="zh-CN" altLang="en-US" sz="4000" baseline="0">
                <a:solidFill>
                  <a:schemeClr val="tx1"/>
                </a:solidFill>
              </a:rPr>
              <a:t>：正负两极之间的电势差。</a:t>
            </a:r>
            <a:b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</a:b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zh-CN" altLang="en-US" sz="4000">
                <a:solidFill>
                  <a:schemeClr val="tx1"/>
                </a:solidFill>
              </a:rPr>
              <a:t>池 </a:t>
            </a:r>
            <a:r>
              <a:rPr lang="en-US" altLang="zh-CN" sz="4000" baseline="0">
                <a:solidFill>
                  <a:schemeClr val="tx1"/>
                </a:solidFill>
              </a:rPr>
              <a:t>= </a:t>
            </a:r>
            <a:r>
              <a:rPr lang="en-US" altLang="zh-CN" sz="4000" i="1" baseline="0">
                <a:solidFill>
                  <a:schemeClr val="tx1"/>
                </a:solidFill>
                <a:sym typeface="Symbol" panose="05050102010706020507" pitchFamily="18" charset="2"/>
              </a:rPr>
              <a:t>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+</a:t>
            </a:r>
            <a:r>
              <a:rPr lang="en-US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  </a:t>
            </a:r>
            <a:r>
              <a:rPr lang="en-US" altLang="zh-CN" sz="4000" i="1" baseline="0">
                <a:solidFill>
                  <a:schemeClr val="tx1"/>
                </a:solidFill>
                <a:sym typeface="Symbol" panose="05050102010706020507" pitchFamily="18" charset="2"/>
              </a:rPr>
              <a:t>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  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或  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zh-CN" altLang="en-US" sz="4000">
                <a:solidFill>
                  <a:schemeClr val="tx1"/>
                </a:solidFill>
              </a:rPr>
              <a:t>池 </a:t>
            </a:r>
            <a:r>
              <a:rPr lang="en-US" altLang="zh-CN" sz="4000" baseline="0">
                <a:solidFill>
                  <a:schemeClr val="tx1"/>
                </a:solidFill>
              </a:rPr>
              <a:t>= 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en-US" altLang="zh-CN" sz="4000">
                <a:solidFill>
                  <a:schemeClr val="tx1"/>
                </a:solidFill>
              </a:rPr>
              <a:t>+ </a:t>
            </a:r>
            <a:r>
              <a:rPr lang="en-US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 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b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</a:br>
            <a:r>
              <a:rPr lang="en-US" altLang="zh-CN" sz="4000" i="1" baseline="0">
                <a:solidFill>
                  <a:schemeClr val="tx1"/>
                </a:solidFill>
                <a:sym typeface="Symbol" panose="05050102010706020507" pitchFamily="18" charset="2"/>
              </a:rPr>
              <a:t>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+ 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或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en-US" altLang="zh-CN" sz="4000">
                <a:solidFill>
                  <a:schemeClr val="tx1"/>
                </a:solidFill>
              </a:rPr>
              <a:t>+ </a:t>
            </a:r>
            <a:r>
              <a:rPr lang="zh-CN" altLang="en-US" sz="4000" baseline="0">
                <a:solidFill>
                  <a:schemeClr val="tx1"/>
                </a:solidFill>
              </a:rPr>
              <a:t>：正极的电极电势</a:t>
            </a:r>
            <a:br>
              <a:rPr lang="zh-CN" altLang="en-US" sz="4000" baseline="0">
                <a:solidFill>
                  <a:schemeClr val="tx1"/>
                </a:solidFill>
              </a:rPr>
            </a:br>
            <a:r>
              <a:rPr lang="zh-CN" altLang="en-US" sz="4000" i="1" baseline="0">
                <a:solidFill>
                  <a:schemeClr val="tx1"/>
                </a:solidFill>
                <a:sym typeface="Symbol" panose="05050102010706020507" pitchFamily="18" charset="2"/>
              </a:rPr>
              <a:t>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 或</a:t>
            </a:r>
            <a:r>
              <a:rPr lang="en-US" altLang="zh-CN" sz="4000" i="1" baseline="0">
                <a:solidFill>
                  <a:schemeClr val="tx1"/>
                </a:solidFill>
              </a:rPr>
              <a:t>E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：</a:t>
            </a:r>
            <a:r>
              <a:rPr lang="zh-CN" altLang="en-US" sz="4000" baseline="0">
                <a:solidFill>
                  <a:schemeClr val="tx1"/>
                </a:solidFill>
              </a:rPr>
              <a:t>负极的电极电势</a:t>
            </a:r>
          </a:p>
        </p:txBody>
      </p:sp>
      <p:sp>
        <p:nvSpPr>
          <p:cNvPr id="649221" name="AutoShape 5">
            <a:extLst>
              <a:ext uri="{FF2B5EF4-FFF2-40B4-BE49-F238E27FC236}">
                <a16:creationId xmlns:a16="http://schemas.microsoft.com/office/drawing/2014/main" id="{986FD68D-F2D2-4492-969A-163E806E2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773238"/>
            <a:ext cx="3311525" cy="649287"/>
          </a:xfrm>
          <a:prstGeom prst="wedgeRectCallout">
            <a:avLst>
              <a:gd name="adj1" fmla="val -93051"/>
              <a:gd name="adj2" fmla="val -770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>
                <a:solidFill>
                  <a:srgbClr val="0000FF"/>
                </a:solidFill>
              </a:rPr>
              <a:t>可用仪器测量</a:t>
            </a:r>
          </a:p>
        </p:txBody>
      </p:sp>
      <p:sp>
        <p:nvSpPr>
          <p:cNvPr id="649222" name="AutoShape 6">
            <a:extLst>
              <a:ext uri="{FF2B5EF4-FFF2-40B4-BE49-F238E27FC236}">
                <a16:creationId xmlns:a16="http://schemas.microsoft.com/office/drawing/2014/main" id="{91D11D2E-14EC-4350-86E4-AFBF24961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797425"/>
            <a:ext cx="4608512" cy="649288"/>
          </a:xfrm>
          <a:prstGeom prst="wedgeRectCallout">
            <a:avLst>
              <a:gd name="adj1" fmla="val -22269"/>
              <a:gd name="adj2" fmla="val -123838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>
                <a:solidFill>
                  <a:srgbClr val="0000FF"/>
                </a:solidFill>
              </a:rPr>
              <a:t>无法测量出绝对数值</a:t>
            </a:r>
          </a:p>
        </p:txBody>
      </p:sp>
      <p:sp>
        <p:nvSpPr>
          <p:cNvPr id="649223" name="AutoShape 7">
            <a:extLst>
              <a:ext uri="{FF2B5EF4-FFF2-40B4-BE49-F238E27FC236}">
                <a16:creationId xmlns:a16="http://schemas.microsoft.com/office/drawing/2014/main" id="{ECCF6EAD-1394-4A22-987C-9E71A057C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2636838"/>
            <a:ext cx="1798638" cy="2519362"/>
          </a:xfrm>
          <a:prstGeom prst="wedgeRectCallout">
            <a:avLst>
              <a:gd name="adj1" fmla="val -119991"/>
              <a:gd name="adj2" fmla="val -305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sz="3200" b="1" baseline="0"/>
              <a:t>电极中极板与溶液之间的电势差</a:t>
            </a:r>
          </a:p>
        </p:txBody>
      </p:sp>
      <p:graphicFrame>
        <p:nvGraphicFramePr>
          <p:cNvPr id="649224" name="Object 8">
            <a:extLst>
              <a:ext uri="{FF2B5EF4-FFF2-40B4-BE49-F238E27FC236}">
                <a16:creationId xmlns:a16="http://schemas.microsoft.com/office/drawing/2014/main" id="{70119C4A-D808-49FC-A018-A83D457F9E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5589588"/>
          <a:ext cx="396081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6" name="公式" r:id="rId3" imgW="952200" imgH="241200" progId="Equation.3">
                  <p:embed/>
                </p:oleObj>
              </mc:Choice>
              <mc:Fallback>
                <p:oleObj name="公式" r:id="rId3" imgW="95220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89588"/>
                        <a:ext cx="3960812" cy="1003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9225" name="AutoShape 9">
            <a:extLst>
              <a:ext uri="{FF2B5EF4-FFF2-40B4-BE49-F238E27FC236}">
                <a16:creationId xmlns:a16="http://schemas.microsoft.com/office/drawing/2014/main" id="{D01F8C51-221C-4D00-8393-8055E297E0B2}"/>
              </a:ext>
            </a:extLst>
          </p:cNvPr>
          <p:cNvSpPr>
            <a:spLocks/>
          </p:cNvSpPr>
          <p:nvPr/>
        </p:nvSpPr>
        <p:spPr bwMode="auto">
          <a:xfrm>
            <a:off x="5076825" y="5661025"/>
            <a:ext cx="3167063" cy="688975"/>
          </a:xfrm>
          <a:prstGeom prst="callout1">
            <a:avLst>
              <a:gd name="adj1" fmla="val 111060"/>
              <a:gd name="adj2" fmla="val 96389"/>
              <a:gd name="adj3" fmla="val 111060"/>
              <a:gd name="adj4" fmla="val -95287"/>
            </a:avLst>
          </a:prstGeom>
          <a:solidFill>
            <a:srgbClr val="FFCCFF"/>
          </a:solidFill>
          <a:ln w="50800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/>
              <a:t>标准电极电势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21" grpId="0" animBg="1"/>
      <p:bldP spid="649222" grpId="0" animBg="1"/>
      <p:bldP spid="649223" grpId="0" animBg="1"/>
      <p:bldP spid="6492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>
            <a:extLst>
              <a:ext uri="{FF2B5EF4-FFF2-40B4-BE49-F238E27FC236}">
                <a16:creationId xmlns:a16="http://schemas.microsoft.com/office/drawing/2014/main" id="{2A7383FD-0F5F-4D59-9574-535D057C80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15888"/>
            <a:ext cx="7772400" cy="1143000"/>
          </a:xfrm>
        </p:spPr>
        <p:txBody>
          <a:bodyPr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标准氢电极</a:t>
            </a:r>
          </a:p>
        </p:txBody>
      </p:sp>
      <p:sp>
        <p:nvSpPr>
          <p:cNvPr id="492547" name="Rectangle 3">
            <a:extLst>
              <a:ext uri="{FF2B5EF4-FFF2-40B4-BE49-F238E27FC236}">
                <a16:creationId xmlns:a16="http://schemas.microsoft.com/office/drawing/2014/main" id="{9B644D1A-205E-4C11-A8EE-4E28A8C2A8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052513"/>
            <a:ext cx="8353425" cy="1584325"/>
          </a:xfrm>
        </p:spPr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电极电势的绝对值现还无法测知， 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 但可用比较方法确定它的相对值。</a:t>
            </a:r>
          </a:p>
        </p:txBody>
      </p:sp>
      <p:sp>
        <p:nvSpPr>
          <p:cNvPr id="492548" name="AutoShape 4">
            <a:extLst>
              <a:ext uri="{FF2B5EF4-FFF2-40B4-BE49-F238E27FC236}">
                <a16:creationId xmlns:a16="http://schemas.microsoft.com/office/drawing/2014/main" id="{C932AA49-64A9-4C02-864C-0EF39C8E8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852738"/>
            <a:ext cx="7127875" cy="2376487"/>
          </a:xfrm>
          <a:prstGeom prst="wedgeRectCallout">
            <a:avLst>
              <a:gd name="adj1" fmla="val -10556"/>
              <a:gd name="adj2" fmla="val -74449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/>
              <a:t>选用标准氢电极作为比较标准， </a:t>
            </a:r>
          </a:p>
          <a:p>
            <a:pPr algn="ctr"/>
            <a:r>
              <a:rPr lang="zh-CN" altLang="en-US" b="1" baseline="0">
                <a:solidFill>
                  <a:srgbClr val="FF0000"/>
                </a:solidFill>
              </a:rPr>
              <a:t>规定</a:t>
            </a:r>
            <a:r>
              <a:rPr lang="zh-CN" altLang="en-US" b="1" baseline="0"/>
              <a:t>它的电极电势值为零，即</a:t>
            </a:r>
          </a:p>
        </p:txBody>
      </p:sp>
      <p:graphicFrame>
        <p:nvGraphicFramePr>
          <p:cNvPr id="492549" name="Object 5">
            <a:extLst>
              <a:ext uri="{FF2B5EF4-FFF2-40B4-BE49-F238E27FC236}">
                <a16:creationId xmlns:a16="http://schemas.microsoft.com/office/drawing/2014/main" id="{533FB240-3A20-48C9-91D3-67E6A4E3C8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0325" y="4005263"/>
          <a:ext cx="350520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52" name="公式" r:id="rId3" imgW="799920" imgH="279360" progId="Equation.3">
                  <p:embed/>
                </p:oleObj>
              </mc:Choice>
              <mc:Fallback>
                <p:oleObj name="公式" r:id="rId3" imgW="79992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4005263"/>
                        <a:ext cx="3505200" cy="1223962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/>
      <p:bldP spid="4925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9" name="Text Box 5">
            <a:extLst>
              <a:ext uri="{FF2B5EF4-FFF2-40B4-BE49-F238E27FC236}">
                <a16:creationId xmlns:a16="http://schemas.microsoft.com/office/drawing/2014/main" id="{CD20DF95-2C85-425B-901A-2CD9A65D8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152525"/>
            <a:ext cx="3527425" cy="149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baseline="0"/>
              <a:t>电极反应：</a:t>
            </a:r>
          </a:p>
          <a:p>
            <a:pPr>
              <a:spcBef>
                <a:spcPct val="30000"/>
              </a:spcBef>
            </a:pPr>
            <a:r>
              <a:rPr lang="en-US" altLang="zh-CN" sz="4000" b="1" baseline="0">
                <a:sym typeface="Symbol" panose="05050102010706020507" pitchFamily="18" charset="2"/>
              </a:rPr>
              <a:t>2H</a:t>
            </a:r>
            <a:r>
              <a:rPr lang="en-US" altLang="zh-CN" sz="4000" b="1" baseline="30000">
                <a:sym typeface="Symbol" panose="05050102010706020507" pitchFamily="18" charset="2"/>
              </a:rPr>
              <a:t>+</a:t>
            </a:r>
            <a:r>
              <a:rPr lang="en-US" altLang="zh-CN" sz="4000" b="1" baseline="0">
                <a:sym typeface="Symbol" panose="05050102010706020507" pitchFamily="18" charset="2"/>
              </a:rPr>
              <a:t> + 2e</a:t>
            </a:r>
            <a:r>
              <a:rPr lang="en-US" altLang="zh-CN" sz="4000" b="1" baseline="30000">
                <a:sym typeface="Symbol" panose="05050102010706020507" pitchFamily="18" charset="2"/>
              </a:rPr>
              <a:t></a:t>
            </a:r>
            <a:r>
              <a:rPr lang="en-US" altLang="zh-CN" sz="4000" b="1" baseline="0">
                <a:sym typeface="Symbol" panose="05050102010706020507" pitchFamily="18" charset="2"/>
              </a:rPr>
              <a:t> </a:t>
            </a:r>
            <a:r>
              <a:rPr lang="en-US" altLang="zh-CN" sz="4000" b="1" baseline="0">
                <a:latin typeface="MS UI Gothic" panose="020B0600070205080204" pitchFamily="34" charset="-128"/>
                <a:ea typeface="MS UI Gothic" panose="020B0600070205080204" pitchFamily="34" charset="-128"/>
                <a:sym typeface="Symbol" panose="05050102010706020507" pitchFamily="18" charset="2"/>
              </a:rPr>
              <a:t>⇌ </a:t>
            </a:r>
            <a:r>
              <a:rPr lang="en-US" altLang="zh-CN" sz="4000" b="1" baseline="0"/>
              <a:t>H</a:t>
            </a:r>
            <a:r>
              <a:rPr lang="en-US" altLang="zh-CN" sz="4000" b="1"/>
              <a:t>2</a:t>
            </a:r>
            <a:r>
              <a:rPr lang="en-US" altLang="zh-CN" sz="4000" b="1" baseline="0">
                <a:sym typeface="Symbol" panose="05050102010706020507" pitchFamily="18" charset="2"/>
              </a:rPr>
              <a:t> </a:t>
            </a:r>
          </a:p>
        </p:txBody>
      </p:sp>
      <p:sp>
        <p:nvSpPr>
          <p:cNvPr id="548870" name="Text Box 6">
            <a:extLst>
              <a:ext uri="{FF2B5EF4-FFF2-40B4-BE49-F238E27FC236}">
                <a16:creationId xmlns:a16="http://schemas.microsoft.com/office/drawing/2014/main" id="{539694F7-9AE6-4EDB-92FF-78AA8DAB7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519363"/>
            <a:ext cx="3527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baseline="0"/>
              <a:t>(1 M)       (100 kPa)</a:t>
            </a:r>
          </a:p>
        </p:txBody>
      </p:sp>
      <p:sp>
        <p:nvSpPr>
          <p:cNvPr id="548871" name="Text Box 7">
            <a:extLst>
              <a:ext uri="{FF2B5EF4-FFF2-40B4-BE49-F238E27FC236}">
                <a16:creationId xmlns:a16="http://schemas.microsoft.com/office/drawing/2014/main" id="{70F16B46-D4A9-4A3A-AA93-772A09583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188913"/>
            <a:ext cx="489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baseline="0"/>
              <a:t>标准氢电极</a:t>
            </a:r>
            <a:r>
              <a:rPr lang="en-US" altLang="zh-CN" b="1" baseline="0"/>
              <a:t>(SHE)</a:t>
            </a:r>
          </a:p>
        </p:txBody>
      </p:sp>
      <p:graphicFrame>
        <p:nvGraphicFramePr>
          <p:cNvPr id="548872" name="Object 8">
            <a:extLst>
              <a:ext uri="{FF2B5EF4-FFF2-40B4-BE49-F238E27FC236}">
                <a16:creationId xmlns:a16="http://schemas.microsoft.com/office/drawing/2014/main" id="{838E9142-5C65-4D7A-986E-B5F6E83B53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063" y="3168650"/>
          <a:ext cx="32194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76" name="公式" r:id="rId3" imgW="799920" imgH="279360" progId="Equation.3">
                  <p:embed/>
                </p:oleObj>
              </mc:Choice>
              <mc:Fallback>
                <p:oleObj name="公式" r:id="rId3" imgW="79992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168650"/>
                        <a:ext cx="3219450" cy="11239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8874" name="Group 10">
            <a:extLst>
              <a:ext uri="{FF2B5EF4-FFF2-40B4-BE49-F238E27FC236}">
                <a16:creationId xmlns:a16="http://schemas.microsoft.com/office/drawing/2014/main" id="{7527A149-5ECA-42AA-B836-398CB19EA50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765175"/>
            <a:ext cx="5329238" cy="4321175"/>
            <a:chOff x="340" y="572"/>
            <a:chExt cx="3357" cy="2722"/>
          </a:xfrm>
        </p:grpSpPr>
        <p:pic>
          <p:nvPicPr>
            <p:cNvPr id="548868" name="Picture 4">
              <a:extLst>
                <a:ext uri="{FF2B5EF4-FFF2-40B4-BE49-F238E27FC236}">
                  <a16:creationId xmlns:a16="http://schemas.microsoft.com/office/drawing/2014/main" id="{C4C4727C-CC54-4A6D-BCC1-D0C1B4992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" b="-3223"/>
            <a:stretch>
              <a:fillRect/>
            </a:stretch>
          </p:blipFill>
          <p:spPr bwMode="auto">
            <a:xfrm>
              <a:off x="340" y="572"/>
              <a:ext cx="3357" cy="272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8873" name="Text Box 9">
              <a:extLst>
                <a:ext uri="{FF2B5EF4-FFF2-40B4-BE49-F238E27FC236}">
                  <a16:creationId xmlns:a16="http://schemas.microsoft.com/office/drawing/2014/main" id="{73AF424F-07F0-41D3-A36D-8C89C3865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2265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aseline="0"/>
                <a:t>1</a:t>
              </a:r>
            </a:p>
          </p:txBody>
        </p:sp>
      </p:grpSp>
      <p:sp>
        <p:nvSpPr>
          <p:cNvPr id="548875" name="Text Box 11">
            <a:extLst>
              <a:ext uri="{FF2B5EF4-FFF2-40B4-BE49-F238E27FC236}">
                <a16:creationId xmlns:a16="http://schemas.microsoft.com/office/drawing/2014/main" id="{3E9DA7D1-4DD4-4259-B549-2920DB1CC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84763"/>
            <a:ext cx="8064500" cy="12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b="1" baseline="0">
                <a:ea typeface="楷体_GB2312" pitchFamily="49" charset="-122"/>
              </a:rPr>
              <a:t>标准氢电极作负极：</a:t>
            </a:r>
          </a:p>
          <a:p>
            <a:pPr>
              <a:spcBef>
                <a:spcPct val="10000"/>
              </a:spcBef>
            </a:pPr>
            <a:r>
              <a:rPr lang="en-US" altLang="zh-CN" b="1" baseline="0">
                <a:solidFill>
                  <a:schemeClr val="accent2"/>
                </a:solidFill>
                <a:ea typeface="楷体_GB2312" pitchFamily="49" charset="-122"/>
              </a:rPr>
              <a:t>(</a:t>
            </a:r>
            <a:r>
              <a:rPr lang="en-US" altLang="zh-CN" b="1" baseline="0">
                <a:solidFill>
                  <a:schemeClr val="accent2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solidFill>
                  <a:schemeClr val="accent2"/>
                </a:solidFill>
                <a:ea typeface="楷体_GB2312" pitchFamily="49" charset="-122"/>
              </a:rPr>
              <a:t>) Pt | H</a:t>
            </a:r>
            <a:r>
              <a:rPr lang="en-US" altLang="zh-CN" b="1" baseline="-30000">
                <a:solidFill>
                  <a:schemeClr val="accent2"/>
                </a:solidFill>
                <a:ea typeface="楷体_GB2312" pitchFamily="49" charset="-122"/>
              </a:rPr>
              <a:t>2 </a:t>
            </a:r>
            <a:r>
              <a:rPr lang="en-US" altLang="zh-CN" b="1" baseline="0">
                <a:solidFill>
                  <a:schemeClr val="accent2"/>
                </a:solidFill>
                <a:ea typeface="楷体_GB2312" pitchFamily="49" charset="-122"/>
              </a:rPr>
              <a:t>(100 kPa) | H</a:t>
            </a:r>
            <a:r>
              <a:rPr lang="en-US" altLang="zh-CN" b="1" baseline="30000">
                <a:solidFill>
                  <a:schemeClr val="accent2"/>
                </a:solidFill>
                <a:ea typeface="楷体_GB2312" pitchFamily="49" charset="-122"/>
              </a:rPr>
              <a:t>+ </a:t>
            </a:r>
            <a:r>
              <a:rPr lang="en-US" altLang="zh-CN" b="1" baseline="0">
                <a:solidFill>
                  <a:schemeClr val="accent2"/>
                </a:solidFill>
                <a:ea typeface="楷体_GB2312" pitchFamily="49" charset="-122"/>
              </a:rPr>
              <a:t>(1 M)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8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8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4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69" grpId="0"/>
      <p:bldP spid="548870" grpId="0"/>
      <p:bldP spid="5488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>
            <a:extLst>
              <a:ext uri="{FF2B5EF4-FFF2-40B4-BE49-F238E27FC236}">
                <a16:creationId xmlns:a16="http://schemas.microsoft.com/office/drawing/2014/main" id="{F2466740-7F6F-40D3-B86A-1BACC381D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7772400" cy="1143000"/>
          </a:xfrm>
        </p:spPr>
        <p:txBody>
          <a:bodyPr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电极电势的测定 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3812AB85-09DB-45BC-B7A7-E127CCCF7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280400" cy="3671888"/>
          </a:xfrm>
        </p:spPr>
        <p:txBody>
          <a:bodyPr/>
          <a:lstStyle/>
          <a:p>
            <a:pPr algn="just"/>
            <a:r>
              <a:rPr lang="zh-CN" altLang="en-US" sz="4000">
                <a:solidFill>
                  <a:schemeClr val="tx1"/>
                </a:solidFill>
              </a:rPr>
              <a:t>欲确定某电极的电极电势，可把该电极与标准氢电极组成原电池 ，测其电动势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</a:t>
            </a:r>
            <a:r>
              <a:rPr lang="zh-CN" altLang="en-US" sz="4000" i="1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) </a:t>
            </a:r>
            <a:r>
              <a:rPr lang="zh-CN" altLang="en-US" sz="4000">
                <a:solidFill>
                  <a:schemeClr val="tx1"/>
                </a:solidFill>
              </a:rPr>
              <a:t>，再根据</a:t>
            </a:r>
          </a:p>
          <a:p>
            <a:pPr algn="just"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   </a:t>
            </a:r>
            <a:r>
              <a:rPr lang="en-US" altLang="zh-CN" sz="4800" i="1">
                <a:solidFill>
                  <a:schemeClr val="tx1"/>
                </a:solidFill>
              </a:rPr>
              <a:t>E</a:t>
            </a:r>
            <a:r>
              <a:rPr lang="zh-CN" altLang="en-US" sz="4000" baseline="-25000">
                <a:solidFill>
                  <a:schemeClr val="tx1"/>
                </a:solidFill>
              </a:rPr>
              <a:t>池 </a:t>
            </a:r>
            <a:r>
              <a:rPr lang="en-US" altLang="zh-CN" sz="4800">
                <a:solidFill>
                  <a:schemeClr val="tx1"/>
                </a:solidFill>
              </a:rPr>
              <a:t>= </a:t>
            </a:r>
            <a:r>
              <a:rPr lang="en-US" altLang="zh-CN" sz="4800" i="1">
                <a:solidFill>
                  <a:schemeClr val="tx1"/>
                </a:solidFill>
              </a:rPr>
              <a:t>E</a:t>
            </a:r>
            <a:r>
              <a:rPr lang="en-US" altLang="zh-CN" sz="4800" baseline="-25000">
                <a:solidFill>
                  <a:schemeClr val="tx1"/>
                </a:solidFill>
              </a:rPr>
              <a:t>+ </a:t>
            </a:r>
            <a:r>
              <a:rPr lang="en-US" altLang="zh-CN" sz="48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800">
                <a:solidFill>
                  <a:schemeClr val="tx1"/>
                </a:solidFill>
              </a:rPr>
              <a:t> </a:t>
            </a:r>
            <a:r>
              <a:rPr lang="en-US" altLang="zh-CN" sz="4800" i="1">
                <a:solidFill>
                  <a:schemeClr val="tx1"/>
                </a:solidFill>
              </a:rPr>
              <a:t>E</a:t>
            </a:r>
            <a:r>
              <a:rPr lang="en-US" altLang="zh-CN" sz="4800" baseline="-25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endParaRPr lang="en-US" altLang="zh-CN" sz="400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</a:t>
            </a:r>
            <a:r>
              <a:rPr lang="zh-CN" altLang="en-US" sz="4000">
                <a:solidFill>
                  <a:schemeClr val="tx1"/>
                </a:solidFill>
              </a:rPr>
              <a:t>可计算出待测电极的电极电势。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42" name="Picture 2">
            <a:extLst>
              <a:ext uri="{FF2B5EF4-FFF2-40B4-BE49-F238E27FC236}">
                <a16:creationId xmlns:a16="http://schemas.microsoft.com/office/drawing/2014/main" id="{64576B74-51A5-4FB1-8E4C-F2753C37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3839"/>
          <a:stretch>
            <a:fillRect/>
          </a:stretch>
        </p:blipFill>
        <p:spPr bwMode="auto">
          <a:xfrm>
            <a:off x="1044575" y="158750"/>
            <a:ext cx="8064500" cy="669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43" name="Rectangle 3">
            <a:extLst>
              <a:ext uri="{FF2B5EF4-FFF2-40B4-BE49-F238E27FC236}">
                <a16:creationId xmlns:a16="http://schemas.microsoft.com/office/drawing/2014/main" id="{EEC2D23B-BE3F-4FB1-865A-CEA3F28C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734050"/>
            <a:ext cx="2552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4000" b="1" baseline="0">
                <a:ea typeface="楷体_GB2312" pitchFamily="49" charset="-122"/>
              </a:rPr>
              <a:t>锌半电池</a:t>
            </a:r>
          </a:p>
        </p:txBody>
      </p:sp>
      <p:sp>
        <p:nvSpPr>
          <p:cNvPr id="573444" name="Rectangle 4">
            <a:extLst>
              <a:ext uri="{FF2B5EF4-FFF2-40B4-BE49-F238E27FC236}">
                <a16:creationId xmlns:a16="http://schemas.microsoft.com/office/drawing/2014/main" id="{D60709B9-ED0D-49CE-916F-46BF320D1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805488"/>
            <a:ext cx="2259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 baseline="0">
                <a:ea typeface="楷体_GB2312" pitchFamily="49" charset="-122"/>
              </a:rPr>
              <a:t>铜半电池</a:t>
            </a:r>
          </a:p>
        </p:txBody>
      </p:sp>
      <p:sp>
        <p:nvSpPr>
          <p:cNvPr id="573445" name="Text Box 5">
            <a:extLst>
              <a:ext uri="{FF2B5EF4-FFF2-40B4-BE49-F238E27FC236}">
                <a16:creationId xmlns:a16="http://schemas.microsoft.com/office/drawing/2014/main" id="{F5CAF5B1-9F16-4DC0-B65D-ECD48D656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005263"/>
            <a:ext cx="20558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baseline="0"/>
              <a:t>丹聂尔电池</a:t>
            </a:r>
          </a:p>
        </p:txBody>
      </p:sp>
      <p:sp>
        <p:nvSpPr>
          <p:cNvPr id="573447" name="AutoShape 7">
            <a:extLst>
              <a:ext uri="{FF2B5EF4-FFF2-40B4-BE49-F238E27FC236}">
                <a16:creationId xmlns:a16="http://schemas.microsoft.com/office/drawing/2014/main" id="{E9BF9EF0-719C-480E-93B3-0390BEA6E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565400"/>
            <a:ext cx="792163" cy="1295400"/>
          </a:xfrm>
          <a:prstGeom prst="wedgeRectCallout">
            <a:avLst>
              <a:gd name="adj1" fmla="val -18134"/>
              <a:gd name="adj2" fmla="val -97551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/>
              <a:t>盐桥</a:t>
            </a:r>
          </a:p>
        </p:txBody>
      </p:sp>
      <p:sp>
        <p:nvSpPr>
          <p:cNvPr id="573448" name="Text Box 8">
            <a:extLst>
              <a:ext uri="{FF2B5EF4-FFF2-40B4-BE49-F238E27FC236}">
                <a16:creationId xmlns:a16="http://schemas.microsoft.com/office/drawing/2014/main" id="{39AAF1F6-BE6F-4ADF-8C98-0E0704174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276475"/>
            <a:ext cx="12954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baseline="0">
                <a:solidFill>
                  <a:schemeClr val="accent2"/>
                </a:solidFill>
              </a:rPr>
              <a:t>负极</a:t>
            </a:r>
          </a:p>
          <a:p>
            <a:pPr>
              <a:spcBef>
                <a:spcPct val="50000"/>
              </a:spcBef>
            </a:pPr>
            <a:r>
              <a:rPr lang="zh-CN" altLang="en-US" sz="3200" b="1" baseline="0">
                <a:solidFill>
                  <a:schemeClr val="accent2"/>
                </a:solidFill>
              </a:rPr>
              <a:t>氧化反应</a:t>
            </a:r>
          </a:p>
        </p:txBody>
      </p:sp>
      <p:sp>
        <p:nvSpPr>
          <p:cNvPr id="573449" name="Text Box 9">
            <a:extLst>
              <a:ext uri="{FF2B5EF4-FFF2-40B4-BE49-F238E27FC236}">
                <a16:creationId xmlns:a16="http://schemas.microsoft.com/office/drawing/2014/main" id="{708AB378-8A0B-4848-A7B7-2B9F6ED0E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1700213"/>
            <a:ext cx="1223963" cy="179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baseline="0">
                <a:solidFill>
                  <a:srgbClr val="FF0000"/>
                </a:solidFill>
              </a:rPr>
              <a:t>正极</a:t>
            </a:r>
          </a:p>
          <a:p>
            <a:pPr>
              <a:spcBef>
                <a:spcPct val="50000"/>
              </a:spcBef>
            </a:pPr>
            <a:r>
              <a:rPr lang="zh-CN" altLang="en-US" sz="3200" b="1" baseline="0">
                <a:solidFill>
                  <a:srgbClr val="FF0000"/>
                </a:solidFill>
              </a:rPr>
              <a:t>还原反应</a:t>
            </a:r>
          </a:p>
        </p:txBody>
      </p:sp>
      <p:sp>
        <p:nvSpPr>
          <p:cNvPr id="573450" name="Rectangle 10">
            <a:extLst>
              <a:ext uri="{FF2B5EF4-FFF2-40B4-BE49-F238E27FC236}">
                <a16:creationId xmlns:a16="http://schemas.microsoft.com/office/drawing/2014/main" id="{0D76C2D7-F02E-4A73-8F63-0734852D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88913"/>
            <a:ext cx="223202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0" lang="en-US" altLang="zh-CN" sz="3000" b="1" baseline="30000">
                <a:solidFill>
                  <a:srgbClr val="0000FF"/>
                </a:solidFill>
                <a:latin typeface="Tahoma" panose="020B0604030504040204" pitchFamily="34" charset="0"/>
              </a:rPr>
              <a:t>       </a:t>
            </a:r>
            <a:r>
              <a:rPr kumimoji="0" lang="zh-CN" altLang="en-US" sz="3000" b="1" baseline="30000">
                <a:solidFill>
                  <a:srgbClr val="0000FF"/>
                </a:solidFill>
                <a:latin typeface="Tahoma" panose="020B0604030504040204" pitchFamily="34" charset="0"/>
              </a:rPr>
              <a:t>若选择适当的电极，组装为</a:t>
            </a:r>
            <a:r>
              <a:rPr kumimoji="0" lang="zh-CN" altLang="en-US" sz="3000" b="1" baseline="30000">
                <a:solidFill>
                  <a:srgbClr val="0000FF"/>
                </a:solidFill>
                <a:latin typeface="Arial" panose="020B0604020202020204" pitchFamily="34" charset="0"/>
              </a:rPr>
              <a:t>“</a:t>
            </a:r>
            <a:r>
              <a:rPr kumimoji="0" lang="zh-CN" altLang="en-US" sz="3000" b="1" baseline="30000">
                <a:solidFill>
                  <a:srgbClr val="0000FF"/>
                </a:solidFill>
                <a:latin typeface="Tahoma" panose="020B0604030504040204" pitchFamily="34" charset="0"/>
              </a:rPr>
              <a:t>原电池</a:t>
            </a:r>
            <a:r>
              <a:rPr kumimoji="0" lang="zh-CN" altLang="en-US" sz="3000" b="1" baseline="30000">
                <a:solidFill>
                  <a:srgbClr val="0000FF"/>
                </a:solidFill>
                <a:latin typeface="Arial" panose="020B0604020202020204" pitchFamily="34" charset="0"/>
              </a:rPr>
              <a:t>”</a:t>
            </a:r>
            <a:r>
              <a:rPr kumimoji="0" lang="zh-CN" altLang="en-US" sz="3000" b="1" baseline="30000">
                <a:solidFill>
                  <a:srgbClr val="0000FF"/>
                </a:solidFill>
                <a:latin typeface="Tahoma" panose="020B0604030504040204" pitchFamily="34" charset="0"/>
              </a:rPr>
              <a:t>，使转移的电子定向运动→产生电流。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7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3" grpId="0"/>
      <p:bldP spid="573444" grpId="0"/>
      <p:bldP spid="573445" grpId="0" autoUpdateAnimBg="0"/>
      <p:bldP spid="573447" grpId="0" animBg="1"/>
      <p:bldP spid="573448" grpId="0"/>
      <p:bldP spid="5734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652" name="Picture 4">
            <a:extLst>
              <a:ext uri="{FF2B5EF4-FFF2-40B4-BE49-F238E27FC236}">
                <a16:creationId xmlns:a16="http://schemas.microsoft.com/office/drawing/2014/main" id="{834DEE40-6D97-4F3E-81FC-FBD02FD15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8569325" cy="601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653" name="Text Box 5">
            <a:extLst>
              <a:ext uri="{FF2B5EF4-FFF2-40B4-BE49-F238E27FC236}">
                <a16:creationId xmlns:a16="http://schemas.microsoft.com/office/drawing/2014/main" id="{A958F646-5AEC-48F2-B970-4B40BDBC4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8913"/>
            <a:ext cx="800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GB" b="1" baseline="0"/>
              <a:t>锌</a:t>
            </a:r>
            <a:r>
              <a:rPr lang="zh-CN" altLang="en-US" b="1" baseline="0"/>
              <a:t>半电池与标准氢电极组成原电池</a:t>
            </a:r>
          </a:p>
        </p:txBody>
      </p:sp>
      <p:sp>
        <p:nvSpPr>
          <p:cNvPr id="539654" name="Text Box 6">
            <a:extLst>
              <a:ext uri="{FF2B5EF4-FFF2-40B4-BE49-F238E27FC236}">
                <a16:creationId xmlns:a16="http://schemas.microsoft.com/office/drawing/2014/main" id="{F185D553-E90C-4730-A034-002AF7C7E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060575"/>
            <a:ext cx="7207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chemeClr val="accent2"/>
                </a:solidFill>
              </a:rPr>
              <a:t>负极</a:t>
            </a:r>
          </a:p>
        </p:txBody>
      </p:sp>
      <p:sp>
        <p:nvSpPr>
          <p:cNvPr id="539655" name="Text Box 7">
            <a:extLst>
              <a:ext uri="{FF2B5EF4-FFF2-40B4-BE49-F238E27FC236}">
                <a16:creationId xmlns:a16="http://schemas.microsoft.com/office/drawing/2014/main" id="{ADF0AE9F-FE8D-4595-9911-8B6F37416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205038"/>
            <a:ext cx="7207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FF0000"/>
                </a:solidFill>
              </a:rPr>
              <a:t>正极</a:t>
            </a: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>
            <a:extLst>
              <a:ext uri="{FF2B5EF4-FFF2-40B4-BE49-F238E27FC236}">
                <a16:creationId xmlns:a16="http://schemas.microsoft.com/office/drawing/2014/main" id="{A84A17EA-52B8-44BC-8351-194F025F2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9925"/>
            <a:ext cx="8640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4000" b="1" baseline="0">
                <a:ea typeface="楷体_GB2312" pitchFamily="49" charset="-122"/>
              </a:rPr>
              <a:t>   </a:t>
            </a:r>
            <a:r>
              <a:rPr lang="zh-CN" altLang="en-US" b="1" baseline="0">
                <a:ea typeface="楷体_GB2312" pitchFamily="49" charset="-122"/>
              </a:rPr>
              <a:t>电池反应为：</a:t>
            </a:r>
            <a:r>
              <a:rPr lang="zh-CN" altLang="en-US" sz="4000" b="1" baseline="0">
                <a:ea typeface="楷体_GB2312" pitchFamily="49" charset="-122"/>
              </a:rPr>
              <a:t> </a:t>
            </a:r>
            <a:r>
              <a:rPr lang="en-US" altLang="zh-CN" sz="4000" b="1" baseline="0">
                <a:ea typeface="楷体_GB2312" pitchFamily="49" charset="-122"/>
              </a:rPr>
              <a:t>2H</a:t>
            </a:r>
            <a:r>
              <a:rPr lang="en-US" altLang="zh-CN" sz="4000" b="1" baseline="30000">
                <a:ea typeface="楷体_GB2312" pitchFamily="49" charset="-122"/>
              </a:rPr>
              <a:t>+ </a:t>
            </a:r>
            <a:r>
              <a:rPr lang="en-US" altLang="zh-CN" sz="4000" b="1" baseline="0">
                <a:ea typeface="楷体_GB2312" pitchFamily="49" charset="-122"/>
              </a:rPr>
              <a:t>+ Zn </a:t>
            </a:r>
            <a:r>
              <a:rPr lang="en-US" altLang="zh-CN" sz="4000" b="1" baseline="0">
                <a:ea typeface="楷体_GB2312" pitchFamily="49" charset="-122"/>
                <a:cs typeface="Times New Roman" panose="02020603050405020304" pitchFamily="18" charset="0"/>
              </a:rPr>
              <a:t>═</a:t>
            </a:r>
            <a:r>
              <a:rPr lang="en-US" altLang="zh-CN" sz="4000" b="1" baseline="0">
                <a:ea typeface="楷体_GB2312" pitchFamily="49" charset="-122"/>
              </a:rPr>
              <a:t> H</a:t>
            </a:r>
            <a:r>
              <a:rPr lang="en-US" altLang="zh-CN" sz="4000" b="1" baseline="-30000">
                <a:ea typeface="楷体_GB2312" pitchFamily="49" charset="-122"/>
              </a:rPr>
              <a:t>2</a:t>
            </a:r>
            <a:r>
              <a:rPr lang="en-US" altLang="zh-CN" sz="4000" b="1" baseline="0">
                <a:ea typeface="楷体_GB2312" pitchFamily="49" charset="-122"/>
              </a:rPr>
              <a:t>+ Zn</a:t>
            </a:r>
            <a:r>
              <a:rPr lang="en-US" altLang="zh-CN" sz="4000" b="1" baseline="30000">
                <a:ea typeface="楷体_GB2312" pitchFamily="49" charset="-122"/>
              </a:rPr>
              <a:t>2+</a:t>
            </a:r>
          </a:p>
        </p:txBody>
      </p:sp>
      <p:sp>
        <p:nvSpPr>
          <p:cNvPr id="381956" name="Rectangle 4">
            <a:extLst>
              <a:ext uri="{FF2B5EF4-FFF2-40B4-BE49-F238E27FC236}">
                <a16:creationId xmlns:a16="http://schemas.microsoft.com/office/drawing/2014/main" id="{B3150DDF-7ED1-4407-B3F3-C5018A48C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8928100" cy="12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CN" altLang="en-US" b="1" baseline="0">
                <a:ea typeface="楷体_GB2312" pitchFamily="49" charset="-122"/>
              </a:rPr>
              <a:t>例</a:t>
            </a:r>
            <a:r>
              <a:rPr lang="en-US" altLang="zh-CN" b="1" baseline="0">
                <a:ea typeface="楷体_GB2312" pitchFamily="49" charset="-122"/>
              </a:rPr>
              <a:t>4.1:</a:t>
            </a:r>
            <a:r>
              <a:rPr lang="en-GB" altLang="zh-CN" b="1" baseline="0">
                <a:ea typeface="楷体_GB2312" pitchFamily="49" charset="-122"/>
              </a:rPr>
              <a:t> </a:t>
            </a:r>
            <a:r>
              <a:rPr lang="zh-CN" altLang="en-GB" b="1" baseline="0">
                <a:ea typeface="楷体_GB2312" pitchFamily="49" charset="-122"/>
              </a:rPr>
              <a:t>锌</a:t>
            </a:r>
            <a:r>
              <a:rPr lang="zh-CN" altLang="en-US" b="1" baseline="0">
                <a:ea typeface="楷体_GB2312" pitchFamily="49" charset="-122"/>
              </a:rPr>
              <a:t>半电池与标准氢电极组成原电池：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b="1" baseline="0">
                <a:ea typeface="楷体_GB2312" pitchFamily="49" charset="-122"/>
              </a:rPr>
              <a:t>(</a:t>
            </a:r>
            <a:r>
              <a:rPr lang="en-US" altLang="zh-CN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ea typeface="楷体_GB2312" pitchFamily="49" charset="-122"/>
              </a:rPr>
              <a:t>)Zn|Zn</a:t>
            </a:r>
            <a:r>
              <a:rPr lang="en-US" altLang="zh-CN" b="1" baseline="30000">
                <a:ea typeface="楷体_GB2312" pitchFamily="49" charset="-122"/>
              </a:rPr>
              <a:t>2+</a:t>
            </a:r>
            <a:r>
              <a:rPr lang="en-US" altLang="zh-CN" b="1" baseline="0">
                <a:ea typeface="楷体_GB2312" pitchFamily="49" charset="-122"/>
              </a:rPr>
              <a:t>(1M)||H</a:t>
            </a:r>
            <a:r>
              <a:rPr lang="en-US" altLang="zh-CN" b="1" baseline="30000">
                <a:ea typeface="楷体_GB2312" pitchFamily="49" charset="-122"/>
              </a:rPr>
              <a:t>+</a:t>
            </a:r>
            <a:r>
              <a:rPr lang="en-US" altLang="zh-CN" b="1" baseline="0">
                <a:ea typeface="楷体_GB2312" pitchFamily="49" charset="-122"/>
              </a:rPr>
              <a:t>(1M)</a:t>
            </a:r>
            <a:r>
              <a:rPr lang="en-US" altLang="zh-CN" b="1" baseline="30000">
                <a:ea typeface="楷体_GB2312" pitchFamily="49" charset="-122"/>
              </a:rPr>
              <a:t> </a:t>
            </a:r>
            <a:r>
              <a:rPr lang="en-US" altLang="zh-CN" b="1" baseline="0">
                <a:ea typeface="楷体_GB2312" pitchFamily="49" charset="-122"/>
              </a:rPr>
              <a:t>|</a:t>
            </a:r>
            <a:r>
              <a:rPr lang="en-US" altLang="zh-CN" b="1" baseline="30000">
                <a:ea typeface="楷体_GB2312" pitchFamily="49" charset="-122"/>
              </a:rPr>
              <a:t> </a:t>
            </a:r>
            <a:r>
              <a:rPr lang="en-US" altLang="zh-CN" b="1" baseline="0">
                <a:ea typeface="楷体_GB2312" pitchFamily="49" charset="-122"/>
              </a:rPr>
              <a:t>H</a:t>
            </a:r>
            <a:r>
              <a:rPr lang="en-US" altLang="zh-CN" b="1" baseline="-30000">
                <a:ea typeface="楷体_GB2312" pitchFamily="49" charset="-122"/>
              </a:rPr>
              <a:t>2</a:t>
            </a:r>
            <a:r>
              <a:rPr lang="en-US" altLang="zh-CN" b="1" baseline="0">
                <a:ea typeface="楷体_GB2312" pitchFamily="49" charset="-122"/>
              </a:rPr>
              <a:t>(100 kPa)|Pt (+)   </a:t>
            </a:r>
          </a:p>
        </p:txBody>
      </p:sp>
      <p:sp>
        <p:nvSpPr>
          <p:cNvPr id="381959" name="Text Box 7">
            <a:extLst>
              <a:ext uri="{FF2B5EF4-FFF2-40B4-BE49-F238E27FC236}">
                <a16:creationId xmlns:a16="http://schemas.microsoft.com/office/drawing/2014/main" id="{E6154533-EA16-49F7-8B1C-18D836CC5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557338"/>
            <a:ext cx="7993062" cy="15113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zh-CN" altLang="en-US" sz="4000" b="1" baseline="0"/>
              <a:t>正极</a:t>
            </a:r>
            <a:r>
              <a:rPr lang="en-US" altLang="zh-CN" sz="4000" b="1" baseline="0"/>
              <a:t>: </a:t>
            </a:r>
            <a:r>
              <a:rPr lang="en-US" altLang="zh-CN" sz="4000" b="1" baseline="0">
                <a:sym typeface="Symbol" panose="05050102010706020507" pitchFamily="18" charset="2"/>
              </a:rPr>
              <a:t>2H</a:t>
            </a:r>
            <a:r>
              <a:rPr lang="en-US" altLang="zh-CN" sz="4000" b="1" baseline="30000">
                <a:sym typeface="Symbol" panose="05050102010706020507" pitchFamily="18" charset="2"/>
              </a:rPr>
              <a:t>+</a:t>
            </a:r>
            <a:r>
              <a:rPr lang="en-US" altLang="zh-CN" sz="4000" b="1" baseline="0">
                <a:sym typeface="Symbol" panose="05050102010706020507" pitchFamily="18" charset="2"/>
              </a:rPr>
              <a:t>+ 2e</a:t>
            </a:r>
            <a:r>
              <a:rPr lang="en-US" altLang="zh-CN" sz="4000" b="1" baseline="30000">
                <a:sym typeface="Symbol" panose="05050102010706020507" pitchFamily="18" charset="2"/>
              </a:rPr>
              <a:t></a:t>
            </a:r>
            <a:r>
              <a:rPr lang="en-US" altLang="zh-CN" sz="4000" b="1" baseline="0">
                <a:sym typeface="Symbol" panose="05050102010706020507" pitchFamily="18" charset="2"/>
              </a:rPr>
              <a:t> </a:t>
            </a:r>
            <a:r>
              <a:rPr lang="en-US" altLang="zh-CN" sz="4000" b="1" baseline="0">
                <a:latin typeface="MS UI Gothic" panose="020B0600070205080204" pitchFamily="34" charset="-128"/>
                <a:ea typeface="MS UI Gothic" panose="020B0600070205080204" pitchFamily="34" charset="-128"/>
              </a:rPr>
              <a:t>⇌</a:t>
            </a:r>
            <a:r>
              <a:rPr lang="en-US" altLang="zh-CN" sz="4000" b="1" baseline="0">
                <a:sym typeface="Symbol" panose="05050102010706020507" pitchFamily="18" charset="2"/>
              </a:rPr>
              <a:t> </a:t>
            </a:r>
            <a:r>
              <a:rPr lang="en-US" altLang="zh-CN" sz="4000" b="1" baseline="0"/>
              <a:t>H</a:t>
            </a:r>
            <a:r>
              <a:rPr lang="en-US" altLang="zh-CN" sz="4000" b="1"/>
              <a:t>2</a:t>
            </a:r>
            <a:r>
              <a:rPr lang="en-US" altLang="zh-CN" sz="4000" b="1" baseline="0">
                <a:sym typeface="Symbol" panose="05050102010706020507" pitchFamily="18" charset="2"/>
              </a:rPr>
              <a:t>         0.00V</a:t>
            </a:r>
          </a:p>
          <a:p>
            <a:pPr>
              <a:spcBef>
                <a:spcPct val="20000"/>
              </a:spcBef>
            </a:pPr>
            <a:r>
              <a:rPr lang="zh-CN" altLang="en-US" sz="4000" b="1" baseline="0"/>
              <a:t>负极</a:t>
            </a:r>
            <a:r>
              <a:rPr lang="en-US" altLang="zh-CN" sz="4000" b="1" baseline="0"/>
              <a:t>: Zn</a:t>
            </a:r>
            <a:r>
              <a:rPr lang="en-US" altLang="zh-CN" sz="4000" b="1" baseline="30000">
                <a:sym typeface="Symbol" panose="05050102010706020507" pitchFamily="18" charset="2"/>
              </a:rPr>
              <a:t>2+</a:t>
            </a:r>
            <a:r>
              <a:rPr lang="en-US" altLang="zh-CN" sz="4000" b="1" baseline="0"/>
              <a:t> </a:t>
            </a:r>
            <a:r>
              <a:rPr lang="en-US" altLang="zh-CN" sz="4000" b="1" baseline="0">
                <a:sym typeface="Symbol" panose="05050102010706020507" pitchFamily="18" charset="2"/>
              </a:rPr>
              <a:t>+ 2e</a:t>
            </a:r>
            <a:r>
              <a:rPr lang="en-US" altLang="zh-CN" sz="4000" b="1" baseline="30000">
                <a:sym typeface="Symbol" panose="05050102010706020507" pitchFamily="18" charset="2"/>
              </a:rPr>
              <a:t></a:t>
            </a:r>
            <a:r>
              <a:rPr lang="en-US" altLang="zh-CN" sz="4000" b="1" baseline="0"/>
              <a:t> </a:t>
            </a:r>
            <a:r>
              <a:rPr lang="en-US" altLang="zh-CN" sz="4000" b="1" baseline="0">
                <a:latin typeface="MS UI Gothic" panose="020B0600070205080204" pitchFamily="34" charset="-128"/>
                <a:ea typeface="MS UI Gothic" panose="020B0600070205080204" pitchFamily="34" charset="-128"/>
              </a:rPr>
              <a:t>⇌</a:t>
            </a:r>
            <a:r>
              <a:rPr lang="en-US" altLang="zh-CN" sz="4000" b="1" baseline="0"/>
              <a:t> Zn       </a:t>
            </a:r>
            <a:r>
              <a:rPr lang="en-US" altLang="zh-CN" sz="4000" b="1" i="1" baseline="0"/>
              <a:t>x </a:t>
            </a:r>
            <a:r>
              <a:rPr lang="en-US" altLang="zh-CN" sz="4000" b="1" baseline="0"/>
              <a:t>V</a:t>
            </a:r>
            <a:endParaRPr lang="en-US" altLang="zh-CN" sz="4000" b="1" baseline="0">
              <a:sym typeface="Symbol" panose="05050102010706020507" pitchFamily="18" charset="2"/>
            </a:endParaRPr>
          </a:p>
        </p:txBody>
      </p:sp>
      <p:graphicFrame>
        <p:nvGraphicFramePr>
          <p:cNvPr id="381990" name="Object 38">
            <a:extLst>
              <a:ext uri="{FF2B5EF4-FFF2-40B4-BE49-F238E27FC236}">
                <a16:creationId xmlns:a16="http://schemas.microsoft.com/office/drawing/2014/main" id="{B694C432-E4A5-486A-8BB8-3FBF7E3B4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4005263"/>
          <a:ext cx="82089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91" name="公式" r:id="rId3" imgW="1917360" imgH="507960" progId="Equation.3">
                  <p:embed/>
                </p:oleObj>
              </mc:Choice>
              <mc:Fallback>
                <p:oleObj name="公式" r:id="rId3" imgW="1917360" imgH="5079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05263"/>
                        <a:ext cx="8208963" cy="21764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8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4" grpId="0"/>
      <p:bldP spid="38195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A1157CF5-A1FE-4E80-8426-057B1854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997200"/>
            <a:ext cx="8569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4000" b="1" baseline="0">
                <a:ea typeface="楷体_GB2312" pitchFamily="49" charset="-122"/>
              </a:rPr>
              <a:t>   </a:t>
            </a:r>
            <a:r>
              <a:rPr lang="zh-CN" altLang="en-US" b="1" baseline="0">
                <a:ea typeface="楷体_GB2312" pitchFamily="49" charset="-122"/>
              </a:rPr>
              <a:t>电池反应：</a:t>
            </a:r>
            <a:r>
              <a:rPr lang="en-US" altLang="zh-CN" sz="4000" b="1" baseline="0">
                <a:ea typeface="楷体_GB2312" pitchFamily="49" charset="-122"/>
              </a:rPr>
              <a:t>H</a:t>
            </a:r>
            <a:r>
              <a:rPr lang="en-US" altLang="zh-CN" sz="4000" b="1" baseline="-30000">
                <a:ea typeface="楷体_GB2312" pitchFamily="49" charset="-122"/>
              </a:rPr>
              <a:t>2 </a:t>
            </a:r>
            <a:r>
              <a:rPr lang="en-US" altLang="zh-CN" sz="4000" b="1" baseline="0">
                <a:ea typeface="楷体_GB2312" pitchFamily="49" charset="-122"/>
              </a:rPr>
              <a:t>+ Cu</a:t>
            </a:r>
            <a:r>
              <a:rPr lang="en-US" altLang="zh-CN" sz="4000" b="1" baseline="30000">
                <a:ea typeface="楷体_GB2312" pitchFamily="49" charset="-122"/>
              </a:rPr>
              <a:t>2+ </a:t>
            </a:r>
            <a:r>
              <a:rPr lang="en-US" altLang="zh-CN" sz="4000" b="1" baseline="0">
                <a:ea typeface="楷体_GB2312" pitchFamily="49" charset="-122"/>
                <a:cs typeface="Times New Roman" panose="02020603050405020304" pitchFamily="18" charset="0"/>
              </a:rPr>
              <a:t>═ 2</a:t>
            </a:r>
            <a:r>
              <a:rPr lang="en-US" altLang="zh-CN" sz="4000" b="1" baseline="0">
                <a:ea typeface="楷体_GB2312" pitchFamily="49" charset="-122"/>
              </a:rPr>
              <a:t>H</a:t>
            </a:r>
            <a:r>
              <a:rPr lang="en-US" altLang="zh-CN" sz="4000" b="1" baseline="30000">
                <a:ea typeface="楷体_GB2312" pitchFamily="49" charset="-122"/>
              </a:rPr>
              <a:t>+</a:t>
            </a:r>
            <a:r>
              <a:rPr lang="en-US" altLang="zh-CN" sz="4000" b="1" baseline="0">
                <a:ea typeface="楷体_GB2312" pitchFamily="49" charset="-122"/>
              </a:rPr>
              <a:t> + Cu   </a:t>
            </a:r>
          </a:p>
        </p:txBody>
      </p:sp>
      <p:sp>
        <p:nvSpPr>
          <p:cNvPr id="181252" name="Rectangle 4">
            <a:extLst>
              <a:ext uri="{FF2B5EF4-FFF2-40B4-BE49-F238E27FC236}">
                <a16:creationId xmlns:a16="http://schemas.microsoft.com/office/drawing/2014/main" id="{C938B035-B3F0-4B3B-8412-11820B918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856662" cy="130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 baseline="0">
                <a:ea typeface="楷体_GB2312" pitchFamily="49" charset="-122"/>
              </a:rPr>
              <a:t>例</a:t>
            </a:r>
            <a:r>
              <a:rPr lang="en-US" altLang="zh-CN" b="1" baseline="0">
                <a:ea typeface="楷体_GB2312" pitchFamily="49" charset="-122"/>
              </a:rPr>
              <a:t>4.2: </a:t>
            </a:r>
            <a:r>
              <a:rPr lang="zh-CN" altLang="en-US" b="1" baseline="0">
                <a:ea typeface="楷体_GB2312" pitchFamily="49" charset="-122"/>
              </a:rPr>
              <a:t>铜半电池与标准氢电极组成原电池：</a:t>
            </a:r>
          </a:p>
          <a:p>
            <a:pPr>
              <a:spcBef>
                <a:spcPct val="20000"/>
              </a:spcBef>
            </a:pPr>
            <a:r>
              <a:rPr lang="en-US" altLang="zh-CN" b="1" baseline="0">
                <a:ea typeface="楷体_GB2312" pitchFamily="49" charset="-122"/>
              </a:rPr>
              <a:t>(</a:t>
            </a:r>
            <a:r>
              <a:rPr lang="en-US" altLang="zh-CN" b="1" baseline="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ea typeface="楷体_GB2312" pitchFamily="49" charset="-122"/>
              </a:rPr>
              <a:t>) Pt|H</a:t>
            </a:r>
            <a:r>
              <a:rPr lang="en-US" altLang="zh-CN" b="1" baseline="-30000">
                <a:ea typeface="楷体_GB2312" pitchFamily="49" charset="-122"/>
              </a:rPr>
              <a:t>2</a:t>
            </a:r>
            <a:r>
              <a:rPr lang="en-US" altLang="zh-CN" b="1" baseline="0">
                <a:ea typeface="楷体_GB2312" pitchFamily="49" charset="-122"/>
              </a:rPr>
              <a:t>(100kPa)|H</a:t>
            </a:r>
            <a:r>
              <a:rPr lang="en-US" altLang="zh-CN" b="1" baseline="30000">
                <a:ea typeface="楷体_GB2312" pitchFamily="49" charset="-122"/>
              </a:rPr>
              <a:t>+</a:t>
            </a:r>
            <a:r>
              <a:rPr lang="en-US" altLang="zh-CN" b="1" baseline="0">
                <a:ea typeface="楷体_GB2312" pitchFamily="49" charset="-122"/>
              </a:rPr>
              <a:t>(1M)‖Cu</a:t>
            </a:r>
            <a:r>
              <a:rPr lang="en-US" altLang="zh-CN" b="1" baseline="30000">
                <a:ea typeface="楷体_GB2312" pitchFamily="49" charset="-122"/>
              </a:rPr>
              <a:t>2+</a:t>
            </a:r>
            <a:r>
              <a:rPr lang="en-US" altLang="zh-CN" b="1" baseline="0">
                <a:ea typeface="楷体_GB2312" pitchFamily="49" charset="-122"/>
              </a:rPr>
              <a:t>(1M)|Cu(+)   </a:t>
            </a:r>
          </a:p>
        </p:txBody>
      </p:sp>
      <p:sp>
        <p:nvSpPr>
          <p:cNvPr id="181253" name="Text Box 5">
            <a:extLst>
              <a:ext uri="{FF2B5EF4-FFF2-40B4-BE49-F238E27FC236}">
                <a16:creationId xmlns:a16="http://schemas.microsoft.com/office/drawing/2014/main" id="{1D76AF3E-EF59-43D4-985E-9F5D93FBE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484313"/>
            <a:ext cx="7993062" cy="13700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b="1" baseline="0"/>
              <a:t>正极</a:t>
            </a:r>
            <a:r>
              <a:rPr lang="en-US" altLang="zh-CN" b="1" baseline="0"/>
              <a:t>: </a:t>
            </a:r>
            <a:r>
              <a:rPr lang="en-US" altLang="zh-CN" b="1" baseline="0">
                <a:sym typeface="Symbol" panose="05050102010706020507" pitchFamily="18" charset="2"/>
              </a:rPr>
              <a:t> </a:t>
            </a:r>
            <a:r>
              <a:rPr lang="en-US" altLang="zh-CN" b="1" baseline="0"/>
              <a:t>Cu</a:t>
            </a:r>
            <a:r>
              <a:rPr lang="en-US" altLang="zh-CN" b="1" baseline="30000">
                <a:sym typeface="Symbol" panose="05050102010706020507" pitchFamily="18" charset="2"/>
              </a:rPr>
              <a:t>2+</a:t>
            </a:r>
            <a:r>
              <a:rPr lang="en-US" altLang="zh-CN" b="1" baseline="0">
                <a:sym typeface="Symbol" panose="05050102010706020507" pitchFamily="18" charset="2"/>
              </a:rPr>
              <a:t>+ 2e</a:t>
            </a:r>
            <a:r>
              <a:rPr lang="en-US" altLang="zh-CN" b="1" baseline="30000">
                <a:sym typeface="Symbol" panose="05050102010706020507" pitchFamily="18" charset="2"/>
              </a:rPr>
              <a:t></a:t>
            </a:r>
            <a:r>
              <a:rPr lang="en-US" altLang="zh-CN" b="1" baseline="0"/>
              <a:t> </a:t>
            </a:r>
            <a:r>
              <a:rPr lang="en-US" altLang="zh-CN" b="1" baseline="0">
                <a:latin typeface="MS UI Gothic" panose="020B0600070205080204" pitchFamily="34" charset="-128"/>
                <a:ea typeface="MS UI Gothic" panose="020B0600070205080204" pitchFamily="34" charset="-128"/>
                <a:sym typeface="Symbol" panose="05050102010706020507" pitchFamily="18" charset="2"/>
              </a:rPr>
              <a:t>⇌</a:t>
            </a:r>
            <a:r>
              <a:rPr lang="en-US" altLang="zh-CN" b="1" baseline="0">
                <a:sym typeface="Symbol" panose="05050102010706020507" pitchFamily="18" charset="2"/>
              </a:rPr>
              <a:t> </a:t>
            </a:r>
            <a:r>
              <a:rPr lang="en-US" altLang="zh-CN" b="1" baseline="0"/>
              <a:t>Cu          </a:t>
            </a:r>
            <a:r>
              <a:rPr lang="en-US" altLang="zh-CN" b="1" i="1" baseline="0"/>
              <a:t>x</a:t>
            </a:r>
            <a:r>
              <a:rPr lang="en-US" altLang="zh-CN" b="1" baseline="0"/>
              <a:t> V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b="1" baseline="0"/>
              <a:t>负极</a:t>
            </a:r>
            <a:r>
              <a:rPr lang="en-US" altLang="zh-CN" b="1" baseline="0"/>
              <a:t>:  H</a:t>
            </a:r>
            <a:r>
              <a:rPr lang="en-US" altLang="zh-CN" b="1"/>
              <a:t>2</a:t>
            </a:r>
            <a:r>
              <a:rPr lang="en-US" altLang="zh-CN" b="1" baseline="0">
                <a:sym typeface="Symbol" panose="05050102010706020507" pitchFamily="18" charset="2"/>
              </a:rPr>
              <a:t> </a:t>
            </a:r>
            <a:r>
              <a:rPr lang="en-US" altLang="zh-CN" b="1" baseline="0">
                <a:latin typeface="MS UI Gothic" panose="020B0600070205080204" pitchFamily="34" charset="-128"/>
                <a:ea typeface="MS UI Gothic" panose="020B0600070205080204" pitchFamily="34" charset="-128"/>
                <a:sym typeface="Symbol" panose="05050102010706020507" pitchFamily="18" charset="2"/>
              </a:rPr>
              <a:t>⇌</a:t>
            </a:r>
            <a:r>
              <a:rPr lang="en-US" altLang="zh-CN" b="1" baseline="0">
                <a:sym typeface="Symbol" panose="05050102010706020507" pitchFamily="18" charset="2"/>
              </a:rPr>
              <a:t> 2H</a:t>
            </a:r>
            <a:r>
              <a:rPr lang="en-US" altLang="zh-CN" b="1" baseline="30000">
                <a:sym typeface="Symbol" panose="05050102010706020507" pitchFamily="18" charset="2"/>
              </a:rPr>
              <a:t>+</a:t>
            </a:r>
            <a:r>
              <a:rPr lang="en-US" altLang="zh-CN" b="1" baseline="0">
                <a:sym typeface="Symbol" panose="05050102010706020507" pitchFamily="18" charset="2"/>
              </a:rPr>
              <a:t>+ 2e</a:t>
            </a:r>
            <a:r>
              <a:rPr lang="en-US" altLang="zh-CN" b="1" baseline="30000"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sym typeface="Symbol" panose="05050102010706020507" pitchFamily="18" charset="2"/>
              </a:rPr>
              <a:t>          0.00V</a:t>
            </a:r>
          </a:p>
        </p:txBody>
      </p:sp>
      <p:graphicFrame>
        <p:nvGraphicFramePr>
          <p:cNvPr id="181274" name="Object 26">
            <a:extLst>
              <a:ext uri="{FF2B5EF4-FFF2-40B4-BE49-F238E27FC236}">
                <a16:creationId xmlns:a16="http://schemas.microsoft.com/office/drawing/2014/main" id="{BC2CA7B2-A32D-4276-9F23-7AA5610C77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860800"/>
          <a:ext cx="7993063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75" name="公式" r:id="rId3" imgW="2006280" imgH="507960" progId="Equation.3">
                  <p:embed/>
                </p:oleObj>
              </mc:Choice>
              <mc:Fallback>
                <p:oleObj name="公式" r:id="rId3" imgW="2006280" imgH="50796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860800"/>
                        <a:ext cx="7993063" cy="20224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/>
      <p:bldP spid="181253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>
            <a:extLst>
              <a:ext uri="{FF2B5EF4-FFF2-40B4-BE49-F238E27FC236}">
                <a16:creationId xmlns:a16="http://schemas.microsoft.com/office/drawing/2014/main" id="{4BC49E20-9456-4CB8-8AB7-8D3DBA96B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7772400" cy="855663"/>
          </a:xfrm>
        </p:spPr>
        <p:txBody>
          <a:bodyPr/>
          <a:lstStyle/>
          <a:p>
            <a:pPr marL="360363" indent="-360363" algn="l">
              <a:buFontTx/>
              <a:buChar char="•"/>
            </a:pPr>
            <a:r>
              <a:rPr lang="zh-CN" altLang="en-US" sz="4000">
                <a:solidFill>
                  <a:schemeClr val="tx1"/>
                </a:solidFill>
              </a:rPr>
              <a:t>标准氢电极的缺点：</a:t>
            </a:r>
          </a:p>
        </p:txBody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DDAE53D2-CF3E-4613-9508-5B22CF867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064500" cy="1511300"/>
          </a:xfrm>
        </p:spPr>
        <p:txBody>
          <a:bodyPr/>
          <a:lstStyle/>
          <a:p>
            <a:pPr marL="0" indent="0" algn="just">
              <a:lnSpc>
                <a:spcPct val="11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要求氢气纯度高，压力稳定，并且铂在溶液中易吸附其他组分而失去活性。</a:t>
            </a:r>
          </a:p>
        </p:txBody>
      </p:sp>
      <p:sp>
        <p:nvSpPr>
          <p:cNvPr id="655364" name="Rectangle 4">
            <a:extLst>
              <a:ext uri="{FF2B5EF4-FFF2-40B4-BE49-F238E27FC236}">
                <a16:creationId xmlns:a16="http://schemas.microsoft.com/office/drawing/2014/main" id="{DC00293B-B72A-427B-A7F9-496A32212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708275"/>
            <a:ext cx="856932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60363" indent="-360363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75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47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19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9163" indent="-360363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3600" baseline="0">
                <a:solidFill>
                  <a:schemeClr val="tx1"/>
                </a:solidFill>
              </a:rPr>
              <a:t>实际上常采用易于制备、使用方便且电极电势稳定的</a:t>
            </a:r>
            <a:r>
              <a:rPr lang="zh-CN" altLang="en-US" sz="3600" baseline="0">
                <a:solidFill>
                  <a:srgbClr val="0000FF"/>
                </a:solidFill>
              </a:rPr>
              <a:t>甘汞电极或氯化银电极</a:t>
            </a:r>
            <a:r>
              <a:rPr lang="zh-CN" altLang="en-US" sz="3600" baseline="0">
                <a:solidFill>
                  <a:schemeClr val="tx1"/>
                </a:solidFill>
              </a:rPr>
              <a:t>等作为电极电势的对比参考，称为</a:t>
            </a:r>
            <a:r>
              <a:rPr lang="zh-CN" altLang="en-US" sz="3600" baseline="0">
                <a:solidFill>
                  <a:srgbClr val="0000FF"/>
                </a:solidFill>
              </a:rPr>
              <a:t>参比电极</a:t>
            </a:r>
            <a:r>
              <a:rPr lang="zh-CN" altLang="en-US" sz="3600" baseline="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>
            <a:extLst>
              <a:ext uri="{FF2B5EF4-FFF2-40B4-BE49-F238E27FC236}">
                <a16:creationId xmlns:a16="http://schemas.microsoft.com/office/drawing/2014/main" id="{35FEEB29-B4F9-4751-A4F5-6AB1F4320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0"/>
            <a:ext cx="7772400" cy="936625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甘汞电极</a:t>
            </a:r>
          </a:p>
        </p:txBody>
      </p:sp>
      <p:sp>
        <p:nvSpPr>
          <p:cNvPr id="656387" name="Rectangle 3">
            <a:extLst>
              <a:ext uri="{FF2B5EF4-FFF2-40B4-BE49-F238E27FC236}">
                <a16:creationId xmlns:a16="http://schemas.microsoft.com/office/drawing/2014/main" id="{6E4F404E-F2AF-482A-ACB0-85350D9540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765175"/>
            <a:ext cx="8713787" cy="15113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cs typeface="Times New Roman" panose="02020603050405020304" pitchFamily="18" charset="0"/>
              </a:rPr>
              <a:t>电极反应：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Hg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Cl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 + 2e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⇌ 2Hg + 2Cl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</a:p>
          <a:p>
            <a:pPr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做负极时： 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()Pt  Hg  Hg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Cl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(s)  KCl (</a:t>
            </a:r>
            <a:r>
              <a:rPr lang="en-US" altLang="zh-CN" sz="3600" i="1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graphicFrame>
        <p:nvGraphicFramePr>
          <p:cNvPr id="656390" name="Object 6">
            <a:extLst>
              <a:ext uri="{FF2B5EF4-FFF2-40B4-BE49-F238E27FC236}">
                <a16:creationId xmlns:a16="http://schemas.microsoft.com/office/drawing/2014/main" id="{810B58F3-9E87-4A6A-9A2C-2E1BDA34D9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013" y="2028825"/>
          <a:ext cx="85947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94" name="公式" r:id="rId3" imgW="2857320" imgH="393480" progId="Equation.3">
                  <p:embed/>
                </p:oleObj>
              </mc:Choice>
              <mc:Fallback>
                <p:oleObj name="公式" r:id="rId3" imgW="285732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2028825"/>
                        <a:ext cx="85947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0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6392" name="Picture 8">
            <a:extLst>
              <a:ext uri="{FF2B5EF4-FFF2-40B4-BE49-F238E27FC236}">
                <a16:creationId xmlns:a16="http://schemas.microsoft.com/office/drawing/2014/main" id="{841BE531-D0B0-4275-9450-89BB2CE3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t="6055" b="3427"/>
          <a:stretch>
            <a:fillRect/>
          </a:stretch>
        </p:blipFill>
        <p:spPr bwMode="auto">
          <a:xfrm>
            <a:off x="179388" y="2349500"/>
            <a:ext cx="2722562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6393" name="AutoShape 9">
            <a:extLst>
              <a:ext uri="{FF2B5EF4-FFF2-40B4-BE49-F238E27FC236}">
                <a16:creationId xmlns:a16="http://schemas.microsoft.com/office/drawing/2014/main" id="{7AEF4C76-7660-4A1A-ADD8-F46F83D30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429000"/>
            <a:ext cx="2374900" cy="936625"/>
          </a:xfrm>
          <a:prstGeom prst="wedgeRectCallout">
            <a:avLst>
              <a:gd name="adj1" fmla="val -47458"/>
              <a:gd name="adj2" fmla="val -9220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 b="1" baseline="0"/>
              <a:t>电极电势的</a:t>
            </a:r>
            <a:r>
              <a:rPr lang="en-US" altLang="zh-CN" sz="2800" b="1" baseline="0"/>
              <a:t>Nernst </a:t>
            </a:r>
            <a:r>
              <a:rPr lang="zh-CN" altLang="en-US" sz="2800" b="1" baseline="0"/>
              <a:t>方程</a:t>
            </a:r>
          </a:p>
        </p:txBody>
      </p:sp>
      <p:sp>
        <p:nvSpPr>
          <p:cNvPr id="656391" name="Text Box 7">
            <a:extLst>
              <a:ext uri="{FF2B5EF4-FFF2-40B4-BE49-F238E27FC236}">
                <a16:creationId xmlns:a16="http://schemas.microsoft.com/office/drawing/2014/main" id="{A97E40EC-64BC-4AE3-877B-7A311E36C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4508500"/>
            <a:ext cx="6408737" cy="116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sz="32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(Cl</a:t>
            </a:r>
            <a:r>
              <a:rPr lang="en-US" altLang="zh-CN" sz="3200" b="1" baseline="30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 = 1 mol•dm</a:t>
            </a:r>
            <a:r>
              <a:rPr lang="en-US" altLang="zh-CN" sz="3200" b="1" baseline="3000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32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3200" b="1" i="1" baseline="0">
                <a:solidFill>
                  <a:srgbClr val="0000FF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200" b="1" baseline="30000">
                <a:solidFill>
                  <a:schemeClr val="accent2"/>
                </a:solidFill>
                <a:ea typeface="Arial Unicode MS" pitchFamily="34" charset="-122"/>
                <a:cs typeface="Times New Roman" panose="02020603050405020304" pitchFamily="18" charset="0"/>
                <a:sym typeface="Webdings" panose="05030102010509060703" pitchFamily="18" charset="2"/>
              </a:rPr>
              <a:t>Ɵ</a:t>
            </a:r>
            <a:r>
              <a:rPr lang="en-US" altLang="zh-CN" sz="3200" b="1" baseline="0">
                <a:solidFill>
                  <a:schemeClr val="accent2"/>
                </a:solidFill>
                <a:ea typeface="Arial Unicode MS" pitchFamily="34" charset="-122"/>
                <a:cs typeface="Times New Roman" panose="02020603050405020304" pitchFamily="18" charset="0"/>
                <a:sym typeface="Webdings" panose="05030102010509060703" pitchFamily="18" charset="2"/>
              </a:rPr>
              <a:t> = 0.280 V</a:t>
            </a:r>
          </a:p>
          <a:p>
            <a:pPr>
              <a:spcBef>
                <a:spcPct val="20000"/>
              </a:spcBef>
            </a:pPr>
            <a:r>
              <a:rPr lang="zh-CN" altLang="en-US" sz="3200" b="1" baseline="0">
                <a:sym typeface="Symbol" panose="05050102010706020507" pitchFamily="18" charset="2"/>
              </a:rPr>
              <a:t>饱和甘汞电极             </a:t>
            </a:r>
            <a:r>
              <a:rPr lang="en-US" altLang="zh-CN" sz="3200" b="1" i="1" baseline="0">
                <a:solidFill>
                  <a:srgbClr val="0000FF"/>
                </a:solidFill>
                <a:sym typeface="Symbol" panose="05050102010706020507" pitchFamily="18" charset="2"/>
              </a:rPr>
              <a:t>E</a:t>
            </a:r>
            <a:r>
              <a:rPr lang="en-US" altLang="zh-CN" sz="3200" b="1" baseline="0">
                <a:solidFill>
                  <a:schemeClr val="accent2"/>
                </a:solidFill>
                <a:sym typeface="Webdings" panose="05030102010509060703" pitchFamily="18" charset="2"/>
              </a:rPr>
              <a:t> = 0.2412 V</a:t>
            </a:r>
            <a:endParaRPr lang="en-US" altLang="zh-CN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93" grpId="0" animBg="1"/>
      <p:bldP spid="65639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6" name="Rectangle 4">
            <a:extLst>
              <a:ext uri="{FF2B5EF4-FFF2-40B4-BE49-F238E27FC236}">
                <a16:creationId xmlns:a16="http://schemas.microsoft.com/office/drawing/2014/main" id="{39337CE1-54DB-4FAC-BFCA-ECD3E0BF2A61}"/>
              </a:ext>
            </a:extLst>
          </p:cNvPr>
          <p:cNvSpPr>
            <a:spLocks noChangeArrowheads="1"/>
          </p:cNvSpPr>
          <p:nvPr>
            <p:ph type="title" idx="4294967295"/>
          </p:nvPr>
        </p:nvSpPr>
        <p:spPr>
          <a:xfrm>
            <a:off x="250825" y="188913"/>
            <a:ext cx="7772400" cy="658812"/>
          </a:xfrm>
          <a:noFill/>
          <a:ln/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4.2.2 </a:t>
            </a:r>
            <a:r>
              <a:rPr lang="zh-CN" altLang="en-US" sz="4000">
                <a:solidFill>
                  <a:schemeClr val="tx1"/>
                </a:solidFill>
              </a:rPr>
              <a:t>电极电势的能斯特方程：</a:t>
            </a:r>
          </a:p>
        </p:txBody>
      </p:sp>
      <p:sp>
        <p:nvSpPr>
          <p:cNvPr id="658437" name="Rectangle 5">
            <a:extLst>
              <a:ext uri="{FF2B5EF4-FFF2-40B4-BE49-F238E27FC236}">
                <a16:creationId xmlns:a16="http://schemas.microsoft.com/office/drawing/2014/main" id="{6DD41D4B-B12F-432B-BCE0-5E49EBAB9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836613"/>
            <a:ext cx="864076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59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31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03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75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/>
            <a:r>
              <a:rPr lang="zh-CN" altLang="en-US" sz="4000" baseline="0">
                <a:solidFill>
                  <a:schemeClr val="tx1"/>
                </a:solidFill>
              </a:rPr>
              <a:t>电极反应通式：</a:t>
            </a:r>
            <a:r>
              <a:rPr lang="zh-CN" altLang="en-US" sz="4000" baseline="0">
                <a:solidFill>
                  <a:schemeClr val="accent2"/>
                </a:solidFill>
              </a:rPr>
              <a:t>氧化型 </a:t>
            </a:r>
            <a:r>
              <a:rPr lang="en-US" altLang="zh-CN" sz="4000" baseline="0">
                <a:solidFill>
                  <a:schemeClr val="accent2"/>
                </a:solidFill>
              </a:rPr>
              <a:t>+ </a:t>
            </a:r>
            <a:r>
              <a:rPr lang="en-GB" altLang="zh-CN" sz="4000" i="1" baseline="0">
                <a:solidFill>
                  <a:schemeClr val="accent2"/>
                </a:solidFill>
              </a:rPr>
              <a:t>z</a:t>
            </a:r>
            <a:r>
              <a:rPr lang="en-GB" altLang="zh-CN" sz="4000" baseline="0">
                <a:solidFill>
                  <a:schemeClr val="accent2"/>
                </a:solidFill>
              </a:rPr>
              <a:t>e</a:t>
            </a:r>
            <a:r>
              <a:rPr lang="en-GB" altLang="zh-CN" sz="4000" baseline="30000">
                <a:solidFill>
                  <a:schemeClr val="accent2"/>
                </a:solidFill>
                <a:sym typeface="Symbol" panose="05050102010706020507" pitchFamily="18" charset="2"/>
              </a:rPr>
              <a:t></a:t>
            </a:r>
            <a:r>
              <a:rPr lang="en-GB" altLang="zh-CN" sz="4000" baseline="0">
                <a:solidFill>
                  <a:schemeClr val="accent2"/>
                </a:solidFill>
              </a:rPr>
              <a:t> </a:t>
            </a:r>
            <a:r>
              <a:rPr lang="en-GB" altLang="zh-CN" sz="4000" baseline="0">
                <a:solidFill>
                  <a:schemeClr val="accent2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⇌</a:t>
            </a:r>
            <a:r>
              <a:rPr lang="en-GB" altLang="zh-CN" sz="4000" baseline="0">
                <a:solidFill>
                  <a:schemeClr val="accent2"/>
                </a:solidFill>
              </a:rPr>
              <a:t> </a:t>
            </a:r>
            <a:r>
              <a:rPr lang="zh-CN" altLang="en-US" sz="4000" baseline="0">
                <a:solidFill>
                  <a:schemeClr val="accent2"/>
                </a:solidFill>
              </a:rPr>
              <a:t>还原型 </a:t>
            </a:r>
            <a:endParaRPr lang="zh-CN" altLang="en-US" sz="4000" baseline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58438" name="Object 6">
            <a:extLst>
              <a:ext uri="{FF2B5EF4-FFF2-40B4-BE49-F238E27FC236}">
                <a16:creationId xmlns:a16="http://schemas.microsoft.com/office/drawing/2014/main" id="{43AD3B9C-AF3A-4B55-BFAB-A2E8D4E44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557338"/>
          <a:ext cx="7704137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43" name="公式" r:id="rId3" imgW="2006280" imgH="444240" progId="Equation.3">
                  <p:embed/>
                </p:oleObj>
              </mc:Choice>
              <mc:Fallback>
                <p:oleObj name="公式" r:id="rId3" imgW="2006280" imgH="444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557338"/>
                        <a:ext cx="7704137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439" name="Rectangle 7">
            <a:extLst>
              <a:ext uri="{FF2B5EF4-FFF2-40B4-BE49-F238E27FC236}">
                <a16:creationId xmlns:a16="http://schemas.microsoft.com/office/drawing/2014/main" id="{C9D0A04B-1393-46C4-A6A6-DBC808FE0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213100"/>
            <a:ext cx="7561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b="1" i="1" baseline="0">
                <a:ea typeface="楷体_GB2312" pitchFamily="49" charset="-122"/>
              </a:rPr>
              <a:t>T</a:t>
            </a:r>
            <a:r>
              <a:rPr lang="en-US" altLang="zh-CN" sz="4000" b="1" baseline="0">
                <a:ea typeface="楷体_GB2312" pitchFamily="49" charset="-122"/>
              </a:rPr>
              <a:t> = 298.15 K</a:t>
            </a:r>
          </a:p>
        </p:txBody>
      </p:sp>
      <p:sp>
        <p:nvSpPr>
          <p:cNvPr id="658441" name="Rectangle 9">
            <a:extLst>
              <a:ext uri="{FF2B5EF4-FFF2-40B4-BE49-F238E27FC236}">
                <a16:creationId xmlns:a16="http://schemas.microsoft.com/office/drawing/2014/main" id="{2BE998F6-DC11-4BD3-9805-2C55A8CE5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661025"/>
            <a:ext cx="8497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 baseline="0">
                <a:ea typeface="楷体_GB2312" pitchFamily="49" charset="-122"/>
              </a:rPr>
              <a:t>以上两式称为电极电势的能斯特方程</a:t>
            </a:r>
            <a:r>
              <a:rPr lang="en-US" altLang="zh-CN" sz="4000" b="1" baseline="0">
                <a:ea typeface="楷体_GB2312" pitchFamily="49" charset="-122"/>
              </a:rPr>
              <a:t>.</a:t>
            </a:r>
          </a:p>
        </p:txBody>
      </p:sp>
      <p:graphicFrame>
        <p:nvGraphicFramePr>
          <p:cNvPr id="658442" name="Object 10">
            <a:extLst>
              <a:ext uri="{FF2B5EF4-FFF2-40B4-BE49-F238E27FC236}">
                <a16:creationId xmlns:a16="http://schemas.microsoft.com/office/drawing/2014/main" id="{5F31709A-842E-4024-AA1B-493AC423B6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4005263"/>
          <a:ext cx="8066088" cy="156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44" name="公式" r:id="rId5" imgW="2286000" imgH="444240" progId="Equation.3">
                  <p:embed/>
                </p:oleObj>
              </mc:Choice>
              <mc:Fallback>
                <p:oleObj name="公式" r:id="rId5" imgW="2286000" imgH="4442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005263"/>
                        <a:ext cx="8066088" cy="156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5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5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9" grpId="0"/>
      <p:bldP spid="6584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>
            <a:extLst>
              <a:ext uri="{FF2B5EF4-FFF2-40B4-BE49-F238E27FC236}">
                <a16:creationId xmlns:a16="http://schemas.microsoft.com/office/drawing/2014/main" id="{EBF0EF2A-EF70-4FAF-9A9C-A29E11409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60350"/>
            <a:ext cx="75612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b="1" baseline="0">
                <a:ea typeface="楷体_GB2312" pitchFamily="49" charset="-122"/>
              </a:rPr>
              <a:t>电极电势的能斯特方程</a:t>
            </a:r>
            <a:r>
              <a:rPr lang="en-US" altLang="zh-CN" sz="4000" b="1" baseline="0">
                <a:ea typeface="楷体_GB2312" pitchFamily="49" charset="-122"/>
              </a:rPr>
              <a:t>(298 K)</a:t>
            </a:r>
            <a:r>
              <a:rPr lang="zh-CN" altLang="en-US" sz="4000" b="1" baseline="0">
                <a:ea typeface="楷体_GB2312" pitchFamily="49" charset="-122"/>
              </a:rPr>
              <a:t>：</a:t>
            </a:r>
          </a:p>
        </p:txBody>
      </p:sp>
      <p:sp>
        <p:nvSpPr>
          <p:cNvPr id="641028" name="AutoShape 4">
            <a:extLst>
              <a:ext uri="{FF2B5EF4-FFF2-40B4-BE49-F238E27FC236}">
                <a16:creationId xmlns:a16="http://schemas.microsoft.com/office/drawing/2014/main" id="{4EC741AF-19AB-472A-AD09-F1587DD5D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997200"/>
            <a:ext cx="1655763" cy="2447925"/>
          </a:xfrm>
          <a:prstGeom prst="wedgeRectCallout">
            <a:avLst>
              <a:gd name="adj1" fmla="val -17977"/>
              <a:gd name="adj2" fmla="val -94292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 baseline="0"/>
              <a:t>电对在某一浓度的电极电势</a:t>
            </a:r>
          </a:p>
        </p:txBody>
      </p:sp>
      <p:sp>
        <p:nvSpPr>
          <p:cNvPr id="641029" name="AutoShape 5">
            <a:extLst>
              <a:ext uri="{FF2B5EF4-FFF2-40B4-BE49-F238E27FC236}">
                <a16:creationId xmlns:a16="http://schemas.microsoft.com/office/drawing/2014/main" id="{91E018C4-625C-46E1-AC5D-0DCCEBD4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852738"/>
            <a:ext cx="1584325" cy="1944687"/>
          </a:xfrm>
          <a:prstGeom prst="wedgeRectCallout">
            <a:avLst>
              <a:gd name="adj1" fmla="val -56412"/>
              <a:gd name="adj2" fmla="val -10134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b="1" baseline="0"/>
              <a:t>电对的标准电极电势</a:t>
            </a:r>
          </a:p>
        </p:txBody>
      </p:sp>
      <p:sp>
        <p:nvSpPr>
          <p:cNvPr id="641030" name="AutoShape 6">
            <a:extLst>
              <a:ext uri="{FF2B5EF4-FFF2-40B4-BE49-F238E27FC236}">
                <a16:creationId xmlns:a16="http://schemas.microsoft.com/office/drawing/2014/main" id="{C2388DDD-5784-4F6A-910D-F3C12F8C6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3429000"/>
            <a:ext cx="1728788" cy="2376488"/>
          </a:xfrm>
          <a:prstGeom prst="wedgeRectCallout">
            <a:avLst>
              <a:gd name="adj1" fmla="val -53213"/>
              <a:gd name="adj2" fmla="val -94421"/>
            </a:avLst>
          </a:prstGeom>
          <a:solidFill>
            <a:srgbClr val="99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b="1" baseline="0"/>
              <a:t>电极反应中转移的电子数</a:t>
            </a:r>
          </a:p>
        </p:txBody>
      </p:sp>
      <p:sp>
        <p:nvSpPr>
          <p:cNvPr id="641031" name="AutoShape 7">
            <a:extLst>
              <a:ext uri="{FF2B5EF4-FFF2-40B4-BE49-F238E27FC236}">
                <a16:creationId xmlns:a16="http://schemas.microsoft.com/office/drawing/2014/main" id="{C816A2D0-F3DD-4E67-BE05-860A94C84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213100"/>
            <a:ext cx="3313112" cy="3384550"/>
          </a:xfrm>
          <a:prstGeom prst="wedgeRectCallout">
            <a:avLst>
              <a:gd name="adj1" fmla="val -36343"/>
              <a:gd name="adj2" fmla="val -75282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b="1" baseline="0"/>
              <a:t>参与电极反应的氧化型、还原型一侧所有物种相对浓度幂的乘积</a:t>
            </a:r>
            <a:r>
              <a:rPr lang="en-US" altLang="zh-CN" b="1" baseline="0">
                <a:solidFill>
                  <a:srgbClr val="FF0000"/>
                </a:solidFill>
              </a:rPr>
              <a:t>(H</a:t>
            </a:r>
            <a:r>
              <a:rPr lang="en-US" altLang="zh-CN" b="1">
                <a:solidFill>
                  <a:srgbClr val="FF0000"/>
                </a:solidFill>
              </a:rPr>
              <a:t>2</a:t>
            </a:r>
            <a:r>
              <a:rPr lang="en-US" altLang="zh-CN" b="1" baseline="0">
                <a:solidFill>
                  <a:srgbClr val="FF0000"/>
                </a:solidFill>
              </a:rPr>
              <a:t>O</a:t>
            </a:r>
            <a:r>
              <a:rPr lang="zh-CN" altLang="en-US" b="1" baseline="0">
                <a:solidFill>
                  <a:srgbClr val="FF0000"/>
                </a:solidFill>
              </a:rPr>
              <a:t>和纯固体除外</a:t>
            </a:r>
            <a:r>
              <a:rPr lang="en-US" altLang="zh-CN" b="1" baseline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641032" name="Object 8">
            <a:extLst>
              <a:ext uri="{FF2B5EF4-FFF2-40B4-BE49-F238E27FC236}">
                <a16:creationId xmlns:a16="http://schemas.microsoft.com/office/drawing/2014/main" id="{97DA04D7-FEFA-49A5-BCA2-C91518347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908050"/>
          <a:ext cx="86423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33" name="公式" r:id="rId3" imgW="2286000" imgH="444240" progId="Equation.3">
                  <p:embed/>
                </p:oleObj>
              </mc:Choice>
              <mc:Fallback>
                <p:oleObj name="公式" r:id="rId3" imgW="2286000" imgH="4442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908050"/>
                        <a:ext cx="864235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8" grpId="0" animBg="1"/>
      <p:bldP spid="641029" grpId="0" animBg="1"/>
      <p:bldP spid="641030" grpId="0" animBg="1"/>
      <p:bldP spid="6410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Text Box 3">
            <a:extLst>
              <a:ext uri="{FF2B5EF4-FFF2-40B4-BE49-F238E27FC236}">
                <a16:creationId xmlns:a16="http://schemas.microsoft.com/office/drawing/2014/main" id="{6F1A3AA2-2913-49D6-B0F1-646112F0A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188913"/>
            <a:ext cx="8748713" cy="214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0" lang="zh-CN" altLang="en-US" sz="4000" b="1" baseline="0">
                <a:solidFill>
                  <a:srgbClr val="FF0000"/>
                </a:solidFill>
              </a:rPr>
              <a:t>注意</a:t>
            </a:r>
            <a:r>
              <a:rPr kumimoji="0" lang="zh-CN" altLang="en-US" sz="4000" b="1" baseline="0">
                <a:solidFill>
                  <a:srgbClr val="FF0000"/>
                </a:solidFill>
                <a:sym typeface="Wingdings" panose="05000000000000000000" pitchFamily="2" charset="2"/>
              </a:rPr>
              <a:t>：</a:t>
            </a:r>
          </a:p>
          <a:p>
            <a:pPr algn="just">
              <a:lnSpc>
                <a:spcPct val="120000"/>
              </a:lnSpc>
              <a:buFontTx/>
              <a:buAutoNum type="circleNumDbPlain"/>
            </a:pPr>
            <a:r>
              <a:rPr lang="zh-CN" altLang="en-US" sz="3600" b="1" baseline="0"/>
              <a:t>电极反应中的纯固体、纯液体的浓度为常数</a:t>
            </a:r>
            <a:r>
              <a:rPr lang="en-US" altLang="zh-CN" sz="3600" b="1" baseline="0"/>
              <a:t>1</a:t>
            </a:r>
            <a:r>
              <a:rPr lang="zh-CN" altLang="en-US" sz="3600" b="1" baseline="0"/>
              <a:t>，与</a:t>
            </a:r>
            <a:r>
              <a:rPr lang="en-US" altLang="zh-CN" sz="3600" b="1" baseline="0"/>
              <a:t>H</a:t>
            </a:r>
            <a:r>
              <a:rPr lang="en-US" altLang="zh-CN" sz="3600" b="1"/>
              <a:t>2</a:t>
            </a:r>
            <a:r>
              <a:rPr lang="en-US" altLang="zh-CN" sz="3600" b="1" baseline="0"/>
              <a:t>O</a:t>
            </a:r>
            <a:r>
              <a:rPr lang="zh-CN" altLang="en-US" sz="3600" b="1" baseline="0"/>
              <a:t>一样，不写进能斯特方程。</a:t>
            </a:r>
            <a:endParaRPr kumimoji="0" lang="zh-CN" altLang="en-US" sz="3600" b="1" baseline="0"/>
          </a:p>
        </p:txBody>
      </p:sp>
      <p:sp>
        <p:nvSpPr>
          <p:cNvPr id="642053" name="Rectangle 5">
            <a:extLst>
              <a:ext uri="{FF2B5EF4-FFF2-40B4-BE49-F238E27FC236}">
                <a16:creationId xmlns:a16="http://schemas.microsoft.com/office/drawing/2014/main" id="{6DC92C04-90AC-40DA-A0B4-5E9325E45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349500"/>
            <a:ext cx="864076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990600" indent="-53340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752600" indent="-3810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209800" indent="-3810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lnSpc>
                <a:spcPct val="110000"/>
              </a:lnSpc>
              <a:buClr>
                <a:schemeClr val="tx1"/>
              </a:buClr>
              <a:buFontTx/>
              <a:buAutoNum type="circleNumDbPlain" startAt="2"/>
            </a:pPr>
            <a:r>
              <a:rPr kumimoji="0" lang="zh-CN" altLang="en-US" sz="3600" baseline="0">
                <a:solidFill>
                  <a:schemeClr val="tx1"/>
                </a:solidFill>
              </a:rPr>
              <a:t>如果有气体参与电极反应，则应代入</a:t>
            </a:r>
            <a:r>
              <a:rPr kumimoji="0" lang="zh-CN" altLang="en-US" sz="3600" baseline="0">
                <a:solidFill>
                  <a:srgbClr val="0000FF"/>
                </a:solidFill>
              </a:rPr>
              <a:t>相对分压</a:t>
            </a:r>
            <a:r>
              <a:rPr kumimoji="0" lang="en-US" altLang="zh-CN" sz="3600" i="1" baseline="0">
                <a:solidFill>
                  <a:srgbClr val="0000FF"/>
                </a:solidFill>
              </a:rPr>
              <a:t>p</a:t>
            </a:r>
            <a:r>
              <a:rPr kumimoji="0" lang="en-US" altLang="zh-CN" sz="3600" baseline="0">
                <a:solidFill>
                  <a:srgbClr val="0000FF"/>
                </a:solidFill>
              </a:rPr>
              <a:t>/</a:t>
            </a:r>
            <a:r>
              <a:rPr kumimoji="0" lang="en-US" altLang="zh-CN" sz="3600" i="1" baseline="0">
                <a:solidFill>
                  <a:srgbClr val="0000FF"/>
                </a:solidFill>
              </a:rPr>
              <a:t>p</a:t>
            </a:r>
            <a:r>
              <a:rPr kumimoji="0" lang="en-US" altLang="zh-CN" sz="3600" baseline="30000">
                <a:solidFill>
                  <a:srgbClr val="0000FF"/>
                </a:solidFill>
              </a:rPr>
              <a:t>Ɵ</a:t>
            </a:r>
            <a:r>
              <a:rPr kumimoji="0" lang="en-US" altLang="zh-CN" sz="3600" baseline="0">
                <a:solidFill>
                  <a:schemeClr val="tx1"/>
                </a:solidFill>
              </a:rPr>
              <a:t> (</a:t>
            </a:r>
            <a:r>
              <a:rPr kumimoji="0" lang="en-US" altLang="zh-CN" sz="3600" i="1" baseline="0">
                <a:solidFill>
                  <a:schemeClr val="tx1"/>
                </a:solidFill>
              </a:rPr>
              <a:t>p</a:t>
            </a:r>
            <a:r>
              <a:rPr kumimoji="0" lang="en-US" altLang="zh-CN" sz="3600" baseline="30000">
                <a:solidFill>
                  <a:schemeClr val="tx1"/>
                </a:solidFill>
              </a:rPr>
              <a:t>Ɵ</a:t>
            </a:r>
            <a:r>
              <a:rPr kumimoji="0" lang="en-US" altLang="zh-CN" sz="3600" baseline="0">
                <a:solidFill>
                  <a:schemeClr val="tx1"/>
                </a:solidFill>
              </a:rPr>
              <a:t> = 100 kP) </a:t>
            </a:r>
            <a:r>
              <a:rPr kumimoji="0" lang="zh-CN" altLang="en-US" sz="3600" baseline="0">
                <a:solidFill>
                  <a:schemeClr val="tx1"/>
                </a:solidFill>
              </a:rPr>
              <a:t>。</a:t>
            </a:r>
          </a:p>
          <a:p>
            <a:pPr algn="just">
              <a:lnSpc>
                <a:spcPct val="110000"/>
              </a:lnSpc>
              <a:buClr>
                <a:schemeClr val="tx1"/>
              </a:buClr>
              <a:buFontTx/>
              <a:buAutoNum type="circleNumDbPlain" startAt="2"/>
            </a:pPr>
            <a:r>
              <a:rPr lang="zh-CN" altLang="en-US" sz="3600" baseline="0">
                <a:solidFill>
                  <a:schemeClr val="tx1"/>
                </a:solidFill>
              </a:rPr>
              <a:t>参与电极反应的氧化型、还原型及其他物质均应表示于能斯特方程式中，且其计量系数作为相对浓度的幂指数。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>
            <a:extLst>
              <a:ext uri="{FF2B5EF4-FFF2-40B4-BE49-F238E27FC236}">
                <a16:creationId xmlns:a16="http://schemas.microsoft.com/office/drawing/2014/main" id="{FF91C2D2-AE6D-4958-BC0D-78BE46960B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5900" y="115888"/>
            <a:ext cx="8604250" cy="1846262"/>
          </a:xfrm>
        </p:spPr>
        <p:txBody>
          <a:bodyPr/>
          <a:lstStyle/>
          <a:p>
            <a:pPr marL="0" indent="0" algn="just">
              <a:spcBef>
                <a:spcPct val="0"/>
              </a:spcBef>
              <a:buFontTx/>
              <a:buNone/>
              <a:tabLst>
                <a:tab pos="360363" algn="l"/>
              </a:tabLst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例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4.3  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已知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2H</a:t>
            </a:r>
            <a:r>
              <a:rPr lang="en-US" altLang="zh-CN" sz="4000" baseline="30000">
                <a:solidFill>
                  <a:schemeClr val="tx1"/>
                </a:solidFill>
                <a:ea typeface="宋体" panose="02010600030101010101" pitchFamily="2" charset="-122"/>
              </a:rPr>
              <a:t>+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+ 2e</a:t>
            </a:r>
            <a:r>
              <a:rPr lang="en-US" altLang="zh-CN" sz="4000" baseline="30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4000" baseline="30000">
                <a:solidFill>
                  <a:schemeClr val="tx1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400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⇌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  <a:r>
              <a:rPr lang="en-US" altLang="zh-CN" sz="4000" baseline="-30000">
                <a:solidFill>
                  <a:schemeClr val="tx1"/>
                </a:solidFill>
                <a:ea typeface="宋体" panose="02010600030101010101" pitchFamily="2" charset="-122"/>
              </a:rPr>
              <a:t>2   </a:t>
            </a:r>
            <a:r>
              <a:rPr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E</a:t>
            </a:r>
            <a:r>
              <a:rPr lang="en-US" altLang="zh-CN" sz="40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Symbol" panose="05050102010706020507" pitchFamily="18" charset="2"/>
              </a:rPr>
              <a:t>Ɵ</a:t>
            </a:r>
            <a:r>
              <a:rPr lang="en-US" altLang="zh-CN" sz="4000" baseline="30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= 0 V,</a:t>
            </a:r>
          </a:p>
          <a:p>
            <a:pPr marL="0" indent="0" algn="just">
              <a:spcBef>
                <a:spcPct val="0"/>
              </a:spcBef>
              <a:buFontTx/>
              <a:buNone/>
              <a:tabLst>
                <a:tab pos="360363" algn="l"/>
              </a:tabLst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若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H</a:t>
            </a:r>
            <a:r>
              <a:rPr lang="en-US" altLang="zh-CN" sz="4000" baseline="-3000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的分压保持不变，将溶液换成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1 </a:t>
            </a:r>
            <a:r>
              <a:rPr lang="en-GB" altLang="zh-CN" sz="4000">
                <a:solidFill>
                  <a:schemeClr val="tx1"/>
                </a:solidFill>
                <a:ea typeface="宋体" panose="02010600030101010101" pitchFamily="2" charset="-122"/>
              </a:rPr>
              <a:t>M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HAc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，求其电极电势的值。</a:t>
            </a:r>
          </a:p>
        </p:txBody>
      </p:sp>
      <p:sp>
        <p:nvSpPr>
          <p:cNvPr id="659459" name="Text Box 3">
            <a:extLst>
              <a:ext uri="{FF2B5EF4-FFF2-40B4-BE49-F238E27FC236}">
                <a16:creationId xmlns:a16="http://schemas.microsoft.com/office/drawing/2014/main" id="{BBAD115C-4360-45CC-B588-C8509097F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060575"/>
            <a:ext cx="1584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aseline="0"/>
              <a:t>解：</a:t>
            </a:r>
          </a:p>
        </p:txBody>
      </p:sp>
      <p:graphicFrame>
        <p:nvGraphicFramePr>
          <p:cNvPr id="659460" name="Object 4">
            <a:extLst>
              <a:ext uri="{FF2B5EF4-FFF2-40B4-BE49-F238E27FC236}">
                <a16:creationId xmlns:a16="http://schemas.microsoft.com/office/drawing/2014/main" id="{4D15136B-1A55-44EC-A3C6-2437CDCAB1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3475" y="1844675"/>
          <a:ext cx="76866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66" name="公式" r:id="rId3" imgW="2095200" imgH="457200" progId="Equation.3">
                  <p:embed/>
                </p:oleObj>
              </mc:Choice>
              <mc:Fallback>
                <p:oleObj name="公式" r:id="rId3" imgW="2095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1844675"/>
                        <a:ext cx="768667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1" name="Object 5">
            <a:extLst>
              <a:ext uri="{FF2B5EF4-FFF2-40B4-BE49-F238E27FC236}">
                <a16:creationId xmlns:a16="http://schemas.microsoft.com/office/drawing/2014/main" id="{59C794CE-4157-4522-9F1C-2CA85398B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438" y="3933825"/>
          <a:ext cx="75358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67" name="公式" r:id="rId5" imgW="2108160" imgH="291960" progId="Equation.3">
                  <p:embed/>
                </p:oleObj>
              </mc:Choice>
              <mc:Fallback>
                <p:oleObj name="公式" r:id="rId5" imgW="2108160" imgH="291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8" y="3933825"/>
                        <a:ext cx="753586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2" name="Object 6">
            <a:extLst>
              <a:ext uri="{FF2B5EF4-FFF2-40B4-BE49-F238E27FC236}">
                <a16:creationId xmlns:a16="http://schemas.microsoft.com/office/drawing/2014/main" id="{F96D1692-5048-400C-AAC7-DB153DA275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263" y="5013325"/>
          <a:ext cx="41306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68" name="公式" r:id="rId7" imgW="1155600" imgH="228600" progId="Equation.3">
                  <p:embed/>
                </p:oleObj>
              </mc:Choice>
              <mc:Fallback>
                <p:oleObj name="公式" r:id="rId7" imgW="1155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5013325"/>
                        <a:ext cx="4130675" cy="81756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3" name="Text Box 7">
            <a:extLst>
              <a:ext uri="{FF2B5EF4-FFF2-40B4-BE49-F238E27FC236}">
                <a16:creationId xmlns:a16="http://schemas.microsoft.com/office/drawing/2014/main" id="{DCCFA267-1056-4A3C-93BB-411F8A16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876925"/>
            <a:ext cx="8137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baseline="0"/>
              <a:t>代入</a:t>
            </a:r>
            <a:r>
              <a:rPr lang="en-US" altLang="zh-CN" sz="4000" b="1" baseline="0"/>
              <a:t>Nernst</a:t>
            </a:r>
            <a:r>
              <a:rPr lang="zh-CN" altLang="en-US" sz="4000" b="1" baseline="0"/>
              <a:t>方程，求得 </a:t>
            </a:r>
            <a:r>
              <a:rPr lang="en-US" altLang="zh-CN" sz="4000" b="1" i="1" baseline="0"/>
              <a:t>E</a:t>
            </a:r>
            <a:r>
              <a:rPr lang="en-US" altLang="zh-CN" sz="4000" b="1" baseline="0"/>
              <a:t> = </a:t>
            </a:r>
            <a:r>
              <a:rPr lang="en-US" altLang="zh-CN" sz="4000" b="1" baseline="0">
                <a:sym typeface="Symbol" panose="05050102010706020507" pitchFamily="18" charset="2"/>
              </a:rPr>
              <a:t></a:t>
            </a:r>
            <a:r>
              <a:rPr lang="en-US" altLang="zh-CN" sz="4000" b="1" baseline="0"/>
              <a:t>0.14 V</a:t>
            </a:r>
            <a:r>
              <a:rPr lang="zh-CN" altLang="en-US" sz="4000" b="1" baseline="0"/>
              <a:t>。</a:t>
            </a:r>
          </a:p>
        </p:txBody>
      </p:sp>
      <p:sp>
        <p:nvSpPr>
          <p:cNvPr id="659464" name="Text Box 8">
            <a:extLst>
              <a:ext uri="{FF2B5EF4-FFF2-40B4-BE49-F238E27FC236}">
                <a16:creationId xmlns:a16="http://schemas.microsoft.com/office/drawing/2014/main" id="{3BF389A7-F089-4641-9CA2-DA2580F08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013325"/>
            <a:ext cx="2016125" cy="7270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 baseline="0"/>
              <a:t>又 </a:t>
            </a:r>
            <a:r>
              <a:rPr lang="en-US" altLang="zh-CN" sz="4000" b="1" i="1" baseline="0"/>
              <a:t>z</a:t>
            </a:r>
            <a:r>
              <a:rPr lang="en-US" altLang="zh-CN" sz="4000" b="1" baseline="0"/>
              <a:t> = 2</a:t>
            </a:r>
          </a:p>
        </p:txBody>
      </p:sp>
      <p:sp>
        <p:nvSpPr>
          <p:cNvPr id="659465" name="Text Box 9">
            <a:extLst>
              <a:ext uri="{FF2B5EF4-FFF2-40B4-BE49-F238E27FC236}">
                <a16:creationId xmlns:a16="http://schemas.microsoft.com/office/drawing/2014/main" id="{4C1BB8EF-0F23-432C-86B9-93AB3D7A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57563"/>
            <a:ext cx="5473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/>
              <a:t>因为</a:t>
            </a:r>
            <a:r>
              <a:rPr lang="en-US" altLang="zh-CN" b="1" i="1" baseline="0"/>
              <a:t>c</a:t>
            </a:r>
            <a:r>
              <a:rPr lang="en-US" altLang="zh-CN" b="1"/>
              <a:t>0</a:t>
            </a:r>
            <a:r>
              <a:rPr lang="en-US" altLang="zh-CN" b="1" baseline="0"/>
              <a:t>/</a:t>
            </a:r>
            <a:r>
              <a:rPr lang="en-US" altLang="zh-CN" b="1" i="1" baseline="0"/>
              <a:t>K</a:t>
            </a:r>
            <a:r>
              <a:rPr lang="en-US" altLang="zh-CN" b="1"/>
              <a:t>a</a:t>
            </a:r>
            <a:r>
              <a:rPr lang="en-US" altLang="zh-CN" b="1" baseline="30000">
                <a:latin typeface="Arial Unicode MS" pitchFamily="34" charset="-122"/>
                <a:ea typeface="Arial Unicode MS" pitchFamily="34" charset="-122"/>
                <a:sym typeface="Symbol" panose="05050102010706020507" pitchFamily="18" charset="2"/>
              </a:rPr>
              <a:t>Ɵ</a:t>
            </a:r>
            <a:r>
              <a:rPr lang="en-US" altLang="zh-CN" b="1" baseline="0">
                <a:sym typeface="Symbol" panose="05050102010706020507" pitchFamily="18" charset="2"/>
              </a:rPr>
              <a:t> &gt; 400, </a:t>
            </a:r>
            <a:r>
              <a:rPr lang="zh-CN" altLang="en-US" b="1" baseline="0">
                <a:sym typeface="Symbol" panose="05050102010706020507" pitchFamily="18" charset="2"/>
              </a:rPr>
              <a:t>所以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5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59" grpId="0"/>
      <p:bldP spid="659463" grpId="0"/>
      <p:bldP spid="659464" grpId="0" animBg="1"/>
      <p:bldP spid="6594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>
            <a:extLst>
              <a:ext uri="{FF2B5EF4-FFF2-40B4-BE49-F238E27FC236}">
                <a16:creationId xmlns:a16="http://schemas.microsoft.com/office/drawing/2014/main" id="{69064565-58E6-4061-933C-9F6F4E76FA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188913"/>
            <a:ext cx="8712200" cy="1773237"/>
          </a:xfrm>
        </p:spPr>
        <p:txBody>
          <a:bodyPr/>
          <a:lstStyle/>
          <a:p>
            <a:pPr algn="just"/>
            <a:r>
              <a:rPr lang="zh-CN" altLang="en-US" sz="4000">
                <a:solidFill>
                  <a:schemeClr val="tx1"/>
                </a:solidFill>
              </a:rPr>
              <a:t>浓差电池：电池两极之间的不同仅在于溶液的浓度有差别，这种原电池称为浓差电池。</a:t>
            </a:r>
          </a:p>
        </p:txBody>
      </p:sp>
      <p:sp>
        <p:nvSpPr>
          <p:cNvPr id="660483" name="Rectangle 3">
            <a:extLst>
              <a:ext uri="{FF2B5EF4-FFF2-40B4-BE49-F238E27FC236}">
                <a16:creationId xmlns:a16="http://schemas.microsoft.com/office/drawing/2014/main" id="{C7AF9D27-C691-464C-B037-B23CE1B1E2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060575"/>
            <a:ext cx="8713788" cy="1871663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例如：</a:t>
            </a:r>
          </a:p>
          <a:p>
            <a:pPr marL="0" indent="0"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(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)Pt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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H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600" i="1">
                <a:solidFill>
                  <a:schemeClr val="tx1"/>
                </a:solidFill>
                <a:cs typeface="Times New Roman" panose="02020603050405020304" pitchFamily="18" charset="0"/>
              </a:rPr>
              <a:t>p</a:t>
            </a:r>
            <a:r>
              <a:rPr lang="en-US" altLang="zh-CN" sz="36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Symbol" panose="05050102010706020507" pitchFamily="18" charset="2"/>
              </a:rPr>
              <a:t>Ɵ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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H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(10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</a:rPr>
              <a:t>3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 M)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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H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(10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 M) 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</a:t>
            </a:r>
            <a:endParaRPr lang="en-US" altLang="zh-CN" sz="3600">
              <a:solidFill>
                <a:schemeClr val="tx1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algn="just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                                                   H</a:t>
            </a:r>
            <a:r>
              <a:rPr lang="en-US" altLang="zh-CN" sz="3600" baseline="-25000">
                <a:solidFill>
                  <a:schemeClr val="tx1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600" i="1">
                <a:solidFill>
                  <a:schemeClr val="tx1"/>
                </a:solidFill>
                <a:cs typeface="Times New Roman" panose="02020603050405020304" pitchFamily="18" charset="0"/>
              </a:rPr>
              <a:t>p</a:t>
            </a:r>
            <a:r>
              <a:rPr lang="el-GR" altLang="zh-CN" sz="3600" baseline="30000">
                <a:solidFill>
                  <a:schemeClr val="tx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sz="44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</a:t>
            </a:r>
            <a:r>
              <a:rPr lang="en-US" altLang="zh-CN" sz="3600">
                <a:solidFill>
                  <a:schemeClr val="tx1"/>
                </a:solidFill>
              </a:rPr>
              <a:t>Pt (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+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0484" name="Text Box 4">
            <a:extLst>
              <a:ext uri="{FF2B5EF4-FFF2-40B4-BE49-F238E27FC236}">
                <a16:creationId xmlns:a16="http://schemas.microsoft.com/office/drawing/2014/main" id="{1000474A-BBE5-47E9-848F-5A20C92F5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933825"/>
            <a:ext cx="8569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baseline="0"/>
              <a:t>正极实际进行的反应：</a:t>
            </a:r>
            <a:r>
              <a:rPr lang="en-US" altLang="zh-CN" b="1" baseline="0"/>
              <a:t>2H</a:t>
            </a:r>
            <a:r>
              <a:rPr lang="en-US" altLang="zh-CN" b="1" baseline="30000"/>
              <a:t>+</a:t>
            </a:r>
            <a:r>
              <a:rPr lang="en-US" altLang="zh-CN" b="1" baseline="0"/>
              <a:t>(</a:t>
            </a:r>
            <a:r>
              <a:rPr lang="zh-CN" altLang="en-US" b="1" baseline="0"/>
              <a:t>浓</a:t>
            </a:r>
            <a:r>
              <a:rPr lang="en-US" altLang="zh-CN" b="1" baseline="0"/>
              <a:t>) + 2e</a:t>
            </a:r>
            <a:r>
              <a:rPr lang="en-US" altLang="zh-CN" b="1" baseline="30000">
                <a:sym typeface="Symbol" panose="05050102010706020507" pitchFamily="18" charset="2"/>
              </a:rPr>
              <a:t></a:t>
            </a:r>
            <a:r>
              <a:rPr lang="en-US" altLang="zh-CN" b="1" baseline="0"/>
              <a:t> ⇌ H</a:t>
            </a:r>
            <a:r>
              <a:rPr lang="en-US" altLang="zh-CN" b="1"/>
              <a:t>2</a:t>
            </a:r>
          </a:p>
        </p:txBody>
      </p:sp>
      <p:sp>
        <p:nvSpPr>
          <p:cNvPr id="660485" name="Text Box 5">
            <a:extLst>
              <a:ext uri="{FF2B5EF4-FFF2-40B4-BE49-F238E27FC236}">
                <a16:creationId xmlns:a16="http://schemas.microsoft.com/office/drawing/2014/main" id="{60CE8690-A7BC-4846-AD7A-4954E262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81525"/>
            <a:ext cx="8569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baseline="0"/>
              <a:t>负极实际进行的反应： </a:t>
            </a:r>
            <a:r>
              <a:rPr lang="en-US" altLang="zh-CN" b="1" baseline="0"/>
              <a:t>H</a:t>
            </a:r>
            <a:r>
              <a:rPr lang="en-US" altLang="zh-CN" b="1"/>
              <a:t>2</a:t>
            </a:r>
            <a:r>
              <a:rPr lang="en-US" altLang="zh-CN" sz="3200" b="1" baseline="0"/>
              <a:t> </a:t>
            </a:r>
            <a:r>
              <a:rPr lang="en-US" altLang="zh-CN" b="1" baseline="0"/>
              <a:t>⇌</a:t>
            </a:r>
            <a:r>
              <a:rPr lang="en-US" altLang="zh-CN" sz="3200" b="1" baseline="0"/>
              <a:t> </a:t>
            </a:r>
            <a:r>
              <a:rPr lang="en-US" altLang="zh-CN" b="1" baseline="0"/>
              <a:t>2H</a:t>
            </a:r>
            <a:r>
              <a:rPr lang="en-US" altLang="zh-CN" b="1" baseline="30000"/>
              <a:t>+</a:t>
            </a:r>
            <a:r>
              <a:rPr lang="en-US" altLang="zh-CN" b="1" baseline="0"/>
              <a:t>(</a:t>
            </a:r>
            <a:r>
              <a:rPr lang="zh-CN" altLang="en-US" b="1" baseline="0"/>
              <a:t>稀</a:t>
            </a:r>
            <a:r>
              <a:rPr lang="en-US" altLang="zh-CN" b="1" baseline="0"/>
              <a:t>) + 2e</a:t>
            </a:r>
            <a:r>
              <a:rPr lang="en-US" altLang="zh-CN" b="1" baseline="30000">
                <a:sym typeface="Symbol" panose="05050102010706020507" pitchFamily="18" charset="2"/>
              </a:rPr>
              <a:t></a:t>
            </a:r>
          </a:p>
        </p:txBody>
      </p:sp>
      <p:sp>
        <p:nvSpPr>
          <p:cNvPr id="660486" name="Text Box 6">
            <a:extLst>
              <a:ext uri="{FF2B5EF4-FFF2-40B4-BE49-F238E27FC236}">
                <a16:creationId xmlns:a16="http://schemas.microsoft.com/office/drawing/2014/main" id="{5EB4588B-2EB2-4450-9E98-E4EBD12A0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157788"/>
            <a:ext cx="81359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baseline="0"/>
              <a:t>                  </a:t>
            </a:r>
            <a:r>
              <a:rPr lang="zh-CN" altLang="en-US" sz="3200" b="1" baseline="0"/>
              <a:t>电池反应：</a:t>
            </a:r>
            <a:r>
              <a:rPr lang="en-US" altLang="zh-CN" b="1" baseline="0"/>
              <a:t>2H</a:t>
            </a:r>
            <a:r>
              <a:rPr lang="en-US" altLang="zh-CN" b="1" baseline="30000"/>
              <a:t>+</a:t>
            </a:r>
            <a:r>
              <a:rPr lang="en-US" altLang="zh-CN" b="1" baseline="0"/>
              <a:t>(</a:t>
            </a:r>
            <a:r>
              <a:rPr lang="zh-CN" altLang="en-US" b="1" baseline="0"/>
              <a:t>浓</a:t>
            </a:r>
            <a:r>
              <a:rPr lang="en-US" altLang="zh-CN" b="1" baseline="0"/>
              <a:t>) </a:t>
            </a:r>
            <a:r>
              <a:rPr lang="en-US" altLang="zh-CN" sz="4000" b="1" baseline="0">
                <a:ea typeface="楷体_GB2312" pitchFamily="49" charset="-122"/>
              </a:rPr>
              <a:t>═</a:t>
            </a:r>
            <a:r>
              <a:rPr lang="en-US" altLang="zh-CN" b="1" baseline="0"/>
              <a:t> 2H</a:t>
            </a:r>
            <a:r>
              <a:rPr lang="en-US" altLang="zh-CN" b="1" baseline="30000"/>
              <a:t>+</a:t>
            </a:r>
            <a:r>
              <a:rPr lang="en-US" altLang="zh-CN" b="1" baseline="0"/>
              <a:t>(</a:t>
            </a:r>
            <a:r>
              <a:rPr lang="zh-CN" altLang="en-US" b="1" baseline="0"/>
              <a:t>稀</a:t>
            </a:r>
            <a:r>
              <a:rPr lang="en-US" altLang="zh-CN" b="1" baseline="0"/>
              <a:t>)</a:t>
            </a:r>
          </a:p>
        </p:txBody>
      </p:sp>
      <p:sp>
        <p:nvSpPr>
          <p:cNvPr id="660487" name="Text Box 7">
            <a:extLst>
              <a:ext uri="{FF2B5EF4-FFF2-40B4-BE49-F238E27FC236}">
                <a16:creationId xmlns:a16="http://schemas.microsoft.com/office/drawing/2014/main" id="{16F3FC22-96D4-4B51-8E2F-5518BF55F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876925"/>
            <a:ext cx="4752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chemeClr val="accent2"/>
                </a:solidFill>
              </a:rPr>
              <a:t>当 </a:t>
            </a:r>
            <a:r>
              <a:rPr lang="zh-CN" altLang="en-US" b="1" baseline="0">
                <a:solidFill>
                  <a:schemeClr val="accent2"/>
                </a:solidFill>
                <a:sym typeface="Symbol" panose="05050102010706020507" pitchFamily="18" charset="2"/>
              </a:rPr>
              <a:t></a:t>
            </a:r>
            <a:r>
              <a:rPr lang="en-US" altLang="zh-CN" b="1" i="1" baseline="0">
                <a:solidFill>
                  <a:schemeClr val="accent2"/>
                </a:solidFill>
                <a:sym typeface="Symbol" panose="05050102010706020507" pitchFamily="18" charset="2"/>
              </a:rPr>
              <a:t>c</a:t>
            </a:r>
            <a:r>
              <a:rPr lang="en-US" altLang="zh-CN" b="1" baseline="0">
                <a:solidFill>
                  <a:schemeClr val="accent2"/>
                </a:solidFill>
                <a:sym typeface="Symbol" panose="05050102010706020507" pitchFamily="18" charset="2"/>
              </a:rPr>
              <a:t> = 0 </a:t>
            </a:r>
            <a:r>
              <a:rPr lang="zh-CN" altLang="en-US" b="1" baseline="0">
                <a:solidFill>
                  <a:schemeClr val="accent2"/>
                </a:solidFill>
                <a:sym typeface="Symbol" panose="05050102010706020507" pitchFamily="18" charset="2"/>
              </a:rPr>
              <a:t>时，</a:t>
            </a:r>
            <a:r>
              <a:rPr lang="en-US" altLang="zh-CN" b="1" i="1" baseline="0">
                <a:solidFill>
                  <a:schemeClr val="accent2"/>
                </a:solidFill>
                <a:sym typeface="Symbol" panose="05050102010706020507" pitchFamily="18" charset="2"/>
              </a:rPr>
              <a:t>E</a:t>
            </a:r>
            <a:r>
              <a:rPr lang="zh-CN" altLang="en-US" b="1">
                <a:solidFill>
                  <a:schemeClr val="accent2"/>
                </a:solidFill>
                <a:sym typeface="Symbol" panose="05050102010706020507" pitchFamily="18" charset="2"/>
              </a:rPr>
              <a:t>池</a:t>
            </a:r>
            <a:r>
              <a:rPr lang="zh-CN" altLang="en-US" b="1" baseline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baseline="0">
                <a:solidFill>
                  <a:schemeClr val="accent2"/>
                </a:solidFill>
                <a:sym typeface="Symbol" panose="05050102010706020507" pitchFamily="18" charset="2"/>
              </a:rPr>
              <a:t>= 0</a:t>
            </a:r>
            <a:r>
              <a:rPr lang="zh-CN" altLang="en-US" b="1" baseline="0">
                <a:solidFill>
                  <a:schemeClr val="accent2"/>
                </a:solidFill>
                <a:sym typeface="Symbol" panose="05050102010706020507" pitchFamily="18" charset="2"/>
              </a:rPr>
              <a:t>。</a:t>
            </a:r>
          </a:p>
        </p:txBody>
      </p:sp>
      <p:graphicFrame>
        <p:nvGraphicFramePr>
          <p:cNvPr id="660488" name="Object 8">
            <a:extLst>
              <a:ext uri="{FF2B5EF4-FFF2-40B4-BE49-F238E27FC236}">
                <a16:creationId xmlns:a16="http://schemas.microsoft.com/office/drawing/2014/main" id="{9C0F8C0C-BA90-4939-B515-2ED87DD194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5663" y="1341438"/>
          <a:ext cx="18478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89" name="公式" r:id="rId3" imgW="495000" imgH="241200" progId="Equation.3">
                  <p:embed/>
                </p:oleObj>
              </mc:Choice>
              <mc:Fallback>
                <p:oleObj name="公式" r:id="rId3" imgW="49500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5663" y="1341438"/>
                        <a:ext cx="1847850" cy="900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4" grpId="0"/>
      <p:bldP spid="660485" grpId="0"/>
      <p:bldP spid="660486" grpId="0"/>
      <p:bldP spid="6604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>
            <a:extLst>
              <a:ext uri="{FF2B5EF4-FFF2-40B4-BE49-F238E27FC236}">
                <a16:creationId xmlns:a16="http://schemas.microsoft.com/office/drawing/2014/main" id="{4ED0F828-D575-4B7D-B275-0F74A24B90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7772400" cy="1143000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4.1.1 </a:t>
            </a:r>
            <a:r>
              <a:rPr lang="zh-CN" altLang="en-US" sz="4000">
                <a:solidFill>
                  <a:schemeClr val="tx1"/>
                </a:solidFill>
              </a:rPr>
              <a:t>原电池中的化学反应</a:t>
            </a:r>
          </a:p>
        </p:txBody>
      </p:sp>
      <p:sp>
        <p:nvSpPr>
          <p:cNvPr id="610307" name="Rectangle 3">
            <a:extLst>
              <a:ext uri="{FF2B5EF4-FFF2-40B4-BE49-F238E27FC236}">
                <a16:creationId xmlns:a16="http://schemas.microsoft.com/office/drawing/2014/main" id="{A9ED0BEC-4355-4984-8FDC-5E4693042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7772400" cy="647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原电池的组成</a:t>
            </a:r>
          </a:p>
        </p:txBody>
      </p:sp>
      <p:sp>
        <p:nvSpPr>
          <p:cNvPr id="610308" name="Rectangle 4">
            <a:extLst>
              <a:ext uri="{FF2B5EF4-FFF2-40B4-BE49-F238E27FC236}">
                <a16:creationId xmlns:a16="http://schemas.microsoft.com/office/drawing/2014/main" id="{ED0B42F9-DC6B-4F4F-A420-9A022A972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773238"/>
            <a:ext cx="8640762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en-US" altLang="zh-CN" sz="4000" baseline="0">
                <a:solidFill>
                  <a:schemeClr val="tx1"/>
                </a:solidFill>
              </a:rPr>
              <a:t>(1) </a:t>
            </a:r>
            <a:r>
              <a:rPr lang="zh-CN" altLang="en-US" sz="4000" baseline="0">
                <a:solidFill>
                  <a:schemeClr val="tx1"/>
                </a:solidFill>
              </a:rPr>
              <a:t>原电池：是将化学能转变成电能的装置</a:t>
            </a:r>
            <a:r>
              <a:rPr lang="en-US" altLang="zh-CN" sz="4000" baseline="0">
                <a:solidFill>
                  <a:schemeClr val="tx1"/>
                </a:solidFill>
              </a:rPr>
              <a:t>,</a:t>
            </a:r>
            <a:r>
              <a:rPr lang="zh-CN" altLang="en-GB" sz="4000" baseline="0">
                <a:solidFill>
                  <a:schemeClr val="tx1"/>
                </a:solidFill>
              </a:rPr>
              <a:t> </a:t>
            </a:r>
            <a:r>
              <a:rPr lang="zh-CN" altLang="en-US" sz="4000" baseline="0">
                <a:solidFill>
                  <a:schemeClr val="tx1"/>
                </a:solidFill>
              </a:rPr>
              <a:t>它利用氧化还原反应产生电流。</a:t>
            </a:r>
          </a:p>
        </p:txBody>
      </p:sp>
      <p:sp>
        <p:nvSpPr>
          <p:cNvPr id="610309" name="Text Box 5">
            <a:extLst>
              <a:ext uri="{FF2B5EF4-FFF2-40B4-BE49-F238E27FC236}">
                <a16:creationId xmlns:a16="http://schemas.microsoft.com/office/drawing/2014/main" id="{F8F87E0F-F8C5-4176-8E2A-86E77E0AE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41663"/>
            <a:ext cx="8280400" cy="31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3600" b="1" baseline="0"/>
              <a:t>(2) </a:t>
            </a:r>
            <a:r>
              <a:rPr lang="zh-CN" altLang="en-US" sz="3600" b="1" baseline="0"/>
              <a:t>盐桥的作用：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3600" b="1" baseline="0"/>
              <a:t>构成电子流的通路；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3600" b="1" baseline="0"/>
              <a:t>中和半电池</a:t>
            </a:r>
            <a:r>
              <a:rPr lang="zh-CN" altLang="en-US" sz="3600" b="1" baseline="0">
                <a:solidFill>
                  <a:schemeClr val="accent2"/>
                </a:solidFill>
              </a:rPr>
              <a:t>中过剩的正负电荷，维持 电池反应的持续进行；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3600" b="1" baseline="0"/>
              <a:t>消除两个电极溶液之间的液接电势。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>
            <a:extLst>
              <a:ext uri="{FF2B5EF4-FFF2-40B4-BE49-F238E27FC236}">
                <a16:creationId xmlns:a16="http://schemas.microsoft.com/office/drawing/2014/main" id="{014704B2-621D-4470-893C-2BE114FE95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604250" cy="936625"/>
          </a:xfrm>
        </p:spPr>
        <p:txBody>
          <a:bodyPr/>
          <a:lstStyle/>
          <a:p>
            <a:r>
              <a:rPr lang="en-US" altLang="zh-CN" sz="4000">
                <a:solidFill>
                  <a:schemeClr val="tx1"/>
                </a:solidFill>
              </a:rPr>
              <a:t>4.3 </a:t>
            </a:r>
            <a:r>
              <a:rPr lang="zh-CN" altLang="en-US" sz="4000">
                <a:solidFill>
                  <a:schemeClr val="tx1"/>
                </a:solidFill>
              </a:rPr>
              <a:t>电动势与电极电势在化学上的应用</a:t>
            </a:r>
          </a:p>
        </p:txBody>
      </p:sp>
      <p:sp>
        <p:nvSpPr>
          <p:cNvPr id="661507" name="Rectangle 3">
            <a:extLst>
              <a:ext uri="{FF2B5EF4-FFF2-40B4-BE49-F238E27FC236}">
                <a16:creationId xmlns:a16="http://schemas.microsoft.com/office/drawing/2014/main" id="{EA217D5C-0A34-46E5-9958-933E3EA6A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628775"/>
            <a:ext cx="8713788" cy="24479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4.3.1 </a:t>
            </a:r>
            <a:r>
              <a:rPr lang="zh-CN" altLang="en-US" sz="4000">
                <a:solidFill>
                  <a:schemeClr val="tx1"/>
                </a:solidFill>
              </a:rPr>
              <a:t>氧化剂和还原剂相对强弱的比较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4.3.2 </a:t>
            </a:r>
            <a:r>
              <a:rPr lang="zh-CN" altLang="en-US" sz="4000">
                <a:solidFill>
                  <a:schemeClr val="tx1"/>
                </a:solidFill>
              </a:rPr>
              <a:t>反应方向的判断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4.3.3 </a:t>
            </a:r>
            <a:r>
              <a:rPr lang="zh-CN" altLang="en-US" sz="4000">
                <a:solidFill>
                  <a:schemeClr val="tx1"/>
                </a:solidFill>
              </a:rPr>
              <a:t>反应进行程度的衡量</a:t>
            </a: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>
            <a:extLst>
              <a:ext uri="{FF2B5EF4-FFF2-40B4-BE49-F238E27FC236}">
                <a16:creationId xmlns:a16="http://schemas.microsoft.com/office/drawing/2014/main" id="{B79F75F2-D73C-4F6F-8877-6C732001D0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188913"/>
            <a:ext cx="8640763" cy="998537"/>
          </a:xfrm>
        </p:spPr>
        <p:txBody>
          <a:bodyPr/>
          <a:lstStyle/>
          <a:p>
            <a:r>
              <a:rPr lang="en-US" altLang="zh-CN" sz="4000">
                <a:solidFill>
                  <a:schemeClr val="tx1"/>
                </a:solidFill>
              </a:rPr>
              <a:t>4.3.1 </a:t>
            </a:r>
            <a:r>
              <a:rPr lang="zh-CN" altLang="en-US" sz="4000">
                <a:solidFill>
                  <a:schemeClr val="tx1"/>
                </a:solidFill>
              </a:rPr>
              <a:t>氧化剂和还原剂相对强弱的比较</a:t>
            </a:r>
          </a:p>
        </p:txBody>
      </p:sp>
      <p:sp>
        <p:nvSpPr>
          <p:cNvPr id="662532" name="Rectangle 4">
            <a:extLst>
              <a:ext uri="{FF2B5EF4-FFF2-40B4-BE49-F238E27FC236}">
                <a16:creationId xmlns:a16="http://schemas.microsoft.com/office/drawing/2014/main" id="{6DB1C012-53BC-4C9D-8B38-075880992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96975"/>
            <a:ext cx="85693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3600" baseline="0">
                <a:solidFill>
                  <a:schemeClr val="tx1"/>
                </a:solidFill>
              </a:rPr>
              <a:t>电极电势</a:t>
            </a:r>
            <a:r>
              <a:rPr lang="en-US" altLang="zh-CN" sz="3600" i="1" baseline="0">
                <a:solidFill>
                  <a:schemeClr val="tx1"/>
                </a:solidFill>
              </a:rPr>
              <a:t>E</a:t>
            </a:r>
            <a:r>
              <a:rPr lang="zh-CN" altLang="en-US" sz="3600" baseline="0">
                <a:solidFill>
                  <a:schemeClr val="tx1"/>
                </a:solidFill>
              </a:rPr>
              <a:t>的大小反映了电极中氧化型</a:t>
            </a:r>
            <a:r>
              <a:rPr lang="en-US" altLang="zh-CN" sz="3600" baseline="0">
                <a:solidFill>
                  <a:schemeClr val="tx1"/>
                </a:solidFill>
              </a:rPr>
              <a:t>/</a:t>
            </a:r>
            <a:r>
              <a:rPr lang="zh-CN" altLang="en-US" sz="3600" baseline="0">
                <a:solidFill>
                  <a:schemeClr val="tx1"/>
                </a:solidFill>
              </a:rPr>
              <a:t>还原型物质在水溶液中得失电子的能力，也即</a:t>
            </a:r>
            <a:r>
              <a:rPr lang="zh-CN" altLang="en-US" sz="3600" baseline="0">
                <a:solidFill>
                  <a:schemeClr val="accent2"/>
                </a:solidFill>
              </a:rPr>
              <a:t>氧化性</a:t>
            </a:r>
            <a:r>
              <a:rPr lang="en-US" altLang="zh-CN" sz="3600" baseline="0">
                <a:solidFill>
                  <a:schemeClr val="accent2"/>
                </a:solidFill>
              </a:rPr>
              <a:t>/</a:t>
            </a:r>
            <a:r>
              <a:rPr lang="zh-CN" altLang="en-US" sz="3600" baseline="0">
                <a:solidFill>
                  <a:schemeClr val="accent2"/>
                </a:solidFill>
              </a:rPr>
              <a:t>还原性的相对强弱</a:t>
            </a:r>
            <a:r>
              <a:rPr lang="zh-CN" altLang="en-US" sz="3600" baseline="0">
                <a:solidFill>
                  <a:schemeClr val="tx1"/>
                </a:solidFill>
              </a:rPr>
              <a:t>。</a:t>
            </a:r>
            <a:endParaRPr lang="zh-CN" altLang="en-US" sz="3600" i="1" baseline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altLang="zh-CN" sz="3600" i="1" baseline="0">
                <a:solidFill>
                  <a:schemeClr val="tx1"/>
                </a:solidFill>
              </a:rPr>
              <a:t>E</a:t>
            </a:r>
            <a:r>
              <a:rPr lang="zh-CN" altLang="en-US" sz="3600" baseline="0">
                <a:solidFill>
                  <a:schemeClr val="tx1"/>
                </a:solidFill>
              </a:rPr>
              <a:t>值越大</a:t>
            </a:r>
            <a:r>
              <a:rPr lang="en-US" altLang="zh-CN" sz="3600" baseline="0">
                <a:solidFill>
                  <a:schemeClr val="tx1"/>
                </a:solidFill>
              </a:rPr>
              <a:t>, </a:t>
            </a:r>
            <a:r>
              <a:rPr lang="zh-CN" altLang="en-US" sz="3600" baseline="0">
                <a:solidFill>
                  <a:schemeClr val="tx1"/>
                </a:solidFill>
              </a:rPr>
              <a:t>表示氧化型物质越容易得到电子，其氧化性越强。</a:t>
            </a:r>
          </a:p>
          <a:p>
            <a:pPr algn="just">
              <a:lnSpc>
                <a:spcPct val="110000"/>
              </a:lnSpc>
            </a:pPr>
            <a:r>
              <a:rPr lang="en-US" altLang="zh-CN" sz="3600" i="1" baseline="0">
                <a:solidFill>
                  <a:schemeClr val="tx1"/>
                </a:solidFill>
              </a:rPr>
              <a:t>E</a:t>
            </a:r>
            <a:r>
              <a:rPr lang="zh-CN" altLang="en-US" sz="3600" baseline="0">
                <a:solidFill>
                  <a:schemeClr val="tx1"/>
                </a:solidFill>
              </a:rPr>
              <a:t>值越小</a:t>
            </a:r>
            <a:r>
              <a:rPr lang="en-US" altLang="zh-CN" sz="3600" baseline="0">
                <a:solidFill>
                  <a:schemeClr val="tx1"/>
                </a:solidFill>
              </a:rPr>
              <a:t>, </a:t>
            </a:r>
            <a:r>
              <a:rPr lang="zh-CN" altLang="en-US" sz="3600" baseline="0">
                <a:solidFill>
                  <a:schemeClr val="tx1"/>
                </a:solidFill>
              </a:rPr>
              <a:t>表示还原型物质越容易失去电子，其还原性越强。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>
            <a:extLst>
              <a:ext uri="{FF2B5EF4-FFF2-40B4-BE49-F238E27FC236}">
                <a16:creationId xmlns:a16="http://schemas.microsoft.com/office/drawing/2014/main" id="{7EFD9C67-6822-4ECE-86AE-485F52273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424863" cy="309721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电对       </a:t>
            </a:r>
            <a:r>
              <a:rPr lang="en-US" altLang="zh-CN" sz="4000">
                <a:solidFill>
                  <a:schemeClr val="tx1"/>
                </a:solidFill>
              </a:rPr>
              <a:t>Cu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/Cu     H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/H</a:t>
            </a:r>
            <a:r>
              <a:rPr lang="en-US" altLang="zh-CN" sz="4000" baseline="-25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     Zn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/Zn</a:t>
            </a:r>
          </a:p>
          <a:p>
            <a:pPr>
              <a:buFontTx/>
              <a:buNone/>
            </a:pP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en-US" altLang="zh-CN" sz="4000">
                <a:solidFill>
                  <a:schemeClr val="tx1"/>
                </a:solidFill>
              </a:rPr>
              <a:t>/V        +0.34            0           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chemeClr val="tx1"/>
                </a:solidFill>
              </a:rPr>
              <a:t>0.76</a:t>
            </a:r>
            <a:r>
              <a:rPr lang="zh-CN" altLang="en-US" sz="4000">
                <a:solidFill>
                  <a:schemeClr val="tx1"/>
                </a:solidFill>
              </a:rPr>
              <a:t>　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氧化性</a:t>
            </a:r>
            <a:r>
              <a:rPr lang="zh-CN" altLang="en-US" sz="4000" i="1">
                <a:solidFill>
                  <a:schemeClr val="tx1"/>
                </a:solidFill>
              </a:rPr>
              <a:t>   </a:t>
            </a:r>
            <a:r>
              <a:rPr lang="en-US" altLang="zh-CN" sz="4000">
                <a:solidFill>
                  <a:schemeClr val="tx1"/>
                </a:solidFill>
              </a:rPr>
              <a:t>Cu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 &gt; H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 &gt; Zn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还原性   </a:t>
            </a:r>
            <a:r>
              <a:rPr lang="en-US" altLang="zh-CN" sz="4000">
                <a:solidFill>
                  <a:schemeClr val="tx1"/>
                </a:solidFill>
              </a:rPr>
              <a:t>Cu &lt; H</a:t>
            </a:r>
            <a:r>
              <a:rPr lang="en-US" altLang="zh-CN" sz="4000" baseline="-25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 &lt; Zn</a:t>
            </a:r>
          </a:p>
        </p:txBody>
      </p:sp>
      <p:sp>
        <p:nvSpPr>
          <p:cNvPr id="497668" name="Text Box 4">
            <a:extLst>
              <a:ext uri="{FF2B5EF4-FFF2-40B4-BE49-F238E27FC236}">
                <a16:creationId xmlns:a16="http://schemas.microsoft.com/office/drawing/2014/main" id="{14292740-DBC3-427A-8ECD-72ACC32A1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1439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/>
              <a:t>例如：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>
            <a:extLst>
              <a:ext uri="{FF2B5EF4-FFF2-40B4-BE49-F238E27FC236}">
                <a16:creationId xmlns:a16="http://schemas.microsoft.com/office/drawing/2014/main" id="{FA18C92B-4DF8-4D00-98A7-1B7BF54F5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88913"/>
            <a:ext cx="8713787" cy="2663825"/>
          </a:xfrm>
        </p:spPr>
        <p:txBody>
          <a:bodyPr/>
          <a:lstStyle/>
          <a:p>
            <a:pPr marL="0" indent="0" algn="just">
              <a:lnSpc>
                <a:spcPct val="11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例</a:t>
            </a:r>
            <a:r>
              <a:rPr lang="en-US" altLang="zh-CN" sz="3600">
                <a:solidFill>
                  <a:schemeClr val="tx1"/>
                </a:solidFill>
              </a:rPr>
              <a:t>4.4</a:t>
            </a:r>
            <a:r>
              <a:rPr lang="zh-CN" altLang="en-US" sz="3600">
                <a:solidFill>
                  <a:schemeClr val="tx1"/>
                </a:solidFill>
              </a:rPr>
              <a:t>：从氧化剂</a:t>
            </a:r>
            <a:r>
              <a:rPr lang="en-US" altLang="zh-CN" sz="3600">
                <a:solidFill>
                  <a:schemeClr val="tx1"/>
                </a:solidFill>
              </a:rPr>
              <a:t>Fe</a:t>
            </a:r>
            <a:r>
              <a:rPr lang="en-US" altLang="zh-CN" sz="3600" baseline="-25000">
                <a:solidFill>
                  <a:schemeClr val="tx1"/>
                </a:solidFill>
              </a:rPr>
              <a:t>2</a:t>
            </a:r>
            <a:r>
              <a:rPr lang="en-US" altLang="zh-CN" sz="3600">
                <a:solidFill>
                  <a:schemeClr val="tx1"/>
                </a:solidFill>
              </a:rPr>
              <a:t>(SO</a:t>
            </a:r>
            <a:r>
              <a:rPr lang="en-US" altLang="zh-CN" sz="3600" baseline="-25000">
                <a:solidFill>
                  <a:schemeClr val="tx1"/>
                </a:solidFill>
              </a:rPr>
              <a:t>4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  <a:r>
              <a:rPr lang="en-US" altLang="zh-CN" sz="3600" baseline="-25000">
                <a:solidFill>
                  <a:schemeClr val="tx1"/>
                </a:solidFill>
              </a:rPr>
              <a:t>3</a:t>
            </a:r>
            <a:r>
              <a:rPr lang="zh-CN" altLang="en-US" sz="3600">
                <a:solidFill>
                  <a:schemeClr val="tx1"/>
                </a:solidFill>
              </a:rPr>
              <a:t>和</a:t>
            </a:r>
            <a:r>
              <a:rPr lang="en-US" altLang="zh-CN" sz="3600">
                <a:solidFill>
                  <a:schemeClr val="tx1"/>
                </a:solidFill>
              </a:rPr>
              <a:t>KMnO</a:t>
            </a:r>
            <a:r>
              <a:rPr lang="en-US" altLang="zh-CN" sz="3600" baseline="-25000">
                <a:solidFill>
                  <a:schemeClr val="tx1"/>
                </a:solidFill>
              </a:rPr>
              <a:t>4</a:t>
            </a:r>
            <a:r>
              <a:rPr lang="en-US" altLang="zh-CN" sz="3600">
                <a:solidFill>
                  <a:schemeClr val="tx1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中选择一种合适的氧化剂</a:t>
            </a:r>
            <a:r>
              <a:rPr lang="en-US" altLang="zh-CN" sz="3600">
                <a:solidFill>
                  <a:schemeClr val="tx1"/>
                </a:solidFill>
              </a:rPr>
              <a:t>,</a:t>
            </a:r>
            <a:r>
              <a:rPr lang="zh-CN" altLang="en-US" sz="3600">
                <a:solidFill>
                  <a:schemeClr val="tx1"/>
                </a:solidFill>
              </a:rPr>
              <a:t>使含有</a:t>
            </a:r>
            <a:r>
              <a:rPr lang="en-US" altLang="zh-CN" sz="3600">
                <a:solidFill>
                  <a:schemeClr val="tx1"/>
                </a:solidFill>
              </a:rPr>
              <a:t>Cl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3600">
                <a:solidFill>
                  <a:schemeClr val="tx1"/>
                </a:solidFill>
              </a:rPr>
              <a:t>、</a:t>
            </a:r>
            <a:r>
              <a:rPr lang="en-US" altLang="zh-CN" sz="3600">
                <a:solidFill>
                  <a:schemeClr val="tx1"/>
                </a:solidFill>
              </a:rPr>
              <a:t>Br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和 </a:t>
            </a:r>
            <a:r>
              <a:rPr lang="en-US" altLang="zh-CN" sz="3600">
                <a:solidFill>
                  <a:schemeClr val="tx1"/>
                </a:solidFill>
              </a:rPr>
              <a:t>I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3600">
                <a:solidFill>
                  <a:schemeClr val="tx1"/>
                </a:solidFill>
              </a:rPr>
              <a:t>混合溶液中的 </a:t>
            </a:r>
            <a:r>
              <a:rPr lang="en-US" altLang="zh-CN" sz="3600">
                <a:solidFill>
                  <a:srgbClr val="FF0000"/>
                </a:solidFill>
              </a:rPr>
              <a:t>I</a:t>
            </a:r>
            <a:r>
              <a:rPr lang="en-US" altLang="zh-CN" sz="3600" baseline="30000">
                <a:solidFill>
                  <a:srgbClr val="FF0000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rgbClr val="FF0000"/>
                </a:solidFill>
              </a:rPr>
              <a:t> </a:t>
            </a:r>
            <a:r>
              <a:rPr lang="zh-CN" altLang="en-US" sz="3600">
                <a:solidFill>
                  <a:srgbClr val="FF0000"/>
                </a:solidFill>
              </a:rPr>
              <a:t>被氧化</a:t>
            </a:r>
            <a:r>
              <a:rPr lang="en-US" altLang="zh-CN" sz="3600">
                <a:solidFill>
                  <a:srgbClr val="FF0000"/>
                </a:solidFill>
              </a:rPr>
              <a:t>, </a:t>
            </a:r>
            <a:r>
              <a:rPr lang="zh-CN" altLang="en-US" sz="3600">
                <a:solidFill>
                  <a:srgbClr val="0000FF"/>
                </a:solidFill>
              </a:rPr>
              <a:t>而</a:t>
            </a:r>
            <a:r>
              <a:rPr lang="en-US" altLang="zh-CN" sz="3600">
                <a:solidFill>
                  <a:srgbClr val="0000FF"/>
                </a:solidFill>
              </a:rPr>
              <a:t>Cl</a:t>
            </a:r>
            <a:r>
              <a:rPr lang="en-US" altLang="zh-CN" sz="3600" baseline="30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3600">
                <a:solidFill>
                  <a:srgbClr val="0000FF"/>
                </a:solidFill>
              </a:rPr>
              <a:t>、</a:t>
            </a:r>
            <a:r>
              <a:rPr lang="en-US" altLang="zh-CN" sz="3600">
                <a:solidFill>
                  <a:srgbClr val="0000FF"/>
                </a:solidFill>
              </a:rPr>
              <a:t>Br</a:t>
            </a:r>
            <a:r>
              <a:rPr lang="en-US" altLang="zh-CN" sz="3600" baseline="30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zh-CN" altLang="en-US" sz="3600">
                <a:solidFill>
                  <a:srgbClr val="0000FF"/>
                </a:solidFill>
              </a:rPr>
              <a:t>不被氧化。</a:t>
            </a:r>
            <a:r>
              <a:rPr lang="zh-CN" altLang="en-US" sz="36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25317" name="Picture 5">
            <a:extLst>
              <a:ext uri="{FF2B5EF4-FFF2-40B4-BE49-F238E27FC236}">
                <a16:creationId xmlns:a16="http://schemas.microsoft.com/office/drawing/2014/main" id="{19F83477-D894-4B36-BCD4-79F3F950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3960812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319" name="Picture 7">
            <a:extLst>
              <a:ext uri="{FF2B5EF4-FFF2-40B4-BE49-F238E27FC236}">
                <a16:creationId xmlns:a16="http://schemas.microsoft.com/office/drawing/2014/main" id="{24C73E6D-C89B-45C0-98E5-31D26A4C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57563"/>
            <a:ext cx="4213225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5320" name="Text Box 8">
            <a:extLst>
              <a:ext uri="{FF2B5EF4-FFF2-40B4-BE49-F238E27FC236}">
                <a16:creationId xmlns:a16="http://schemas.microsoft.com/office/drawing/2014/main" id="{3A92F605-3CC7-4024-A1F5-FD92478A0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2205038"/>
            <a:ext cx="1368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/>
              <a:t>解：</a:t>
            </a:r>
          </a:p>
        </p:txBody>
      </p:sp>
      <p:pic>
        <p:nvPicPr>
          <p:cNvPr id="525321" name="Picture 9">
            <a:extLst>
              <a:ext uri="{FF2B5EF4-FFF2-40B4-BE49-F238E27FC236}">
                <a16:creationId xmlns:a16="http://schemas.microsoft.com/office/drawing/2014/main" id="{C6F88F4E-F59D-411D-A555-D29D3192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300663"/>
            <a:ext cx="4010025" cy="800100"/>
          </a:xfrm>
          <a:prstGeom prst="rect">
            <a:avLst/>
          </a:prstGeom>
          <a:solidFill>
            <a:srgbClr val="FFFFCC"/>
          </a:solidFill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>
            <a:extLst>
              <a:ext uri="{FF2B5EF4-FFF2-40B4-BE49-F238E27FC236}">
                <a16:creationId xmlns:a16="http://schemas.microsoft.com/office/drawing/2014/main" id="{771CE6B0-4397-414E-8074-6DEABFC4E4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260350"/>
            <a:ext cx="3240088" cy="484188"/>
          </a:xfrm>
        </p:spPr>
        <p:txBody>
          <a:bodyPr/>
          <a:lstStyle/>
          <a:p>
            <a:pPr algn="l"/>
            <a:r>
              <a:rPr lang="zh-CN" altLang="en-US" sz="4000">
                <a:solidFill>
                  <a:schemeClr val="tx1"/>
                </a:solidFill>
              </a:rPr>
              <a:t>例</a:t>
            </a:r>
            <a:r>
              <a:rPr lang="en-US" altLang="zh-CN" sz="4000">
                <a:solidFill>
                  <a:schemeClr val="tx1"/>
                </a:solidFill>
              </a:rPr>
              <a:t>4.4 </a:t>
            </a:r>
            <a:r>
              <a:rPr lang="zh-CN" altLang="en-US" sz="4000">
                <a:solidFill>
                  <a:schemeClr val="tx1"/>
                </a:solidFill>
              </a:rPr>
              <a:t>解：</a:t>
            </a:r>
          </a:p>
        </p:txBody>
      </p:sp>
      <p:pic>
        <p:nvPicPr>
          <p:cNvPr id="527363" name="Picture 3">
            <a:extLst>
              <a:ext uri="{FF2B5EF4-FFF2-40B4-BE49-F238E27FC236}">
                <a16:creationId xmlns:a16="http://schemas.microsoft.com/office/drawing/2014/main" id="{CB08556B-E1FC-4A4E-8C3A-FB6D8997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4321175" cy="408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7366" name="Picture 6">
            <a:extLst>
              <a:ext uri="{FF2B5EF4-FFF2-40B4-BE49-F238E27FC236}">
                <a16:creationId xmlns:a16="http://schemas.microsoft.com/office/drawing/2014/main" id="{164DF7FF-2F73-4912-A850-5DDFA4AD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1685925"/>
            <a:ext cx="4500563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7367" name="Picture 7">
            <a:extLst>
              <a:ext uri="{FF2B5EF4-FFF2-40B4-BE49-F238E27FC236}">
                <a16:creationId xmlns:a16="http://schemas.microsoft.com/office/drawing/2014/main" id="{5BC82DF6-3152-4EED-A278-73F8D220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5373688"/>
            <a:ext cx="4543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7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>
            <a:extLst>
              <a:ext uri="{FF2B5EF4-FFF2-40B4-BE49-F238E27FC236}">
                <a16:creationId xmlns:a16="http://schemas.microsoft.com/office/drawing/2014/main" id="{1664B1F2-74EE-470C-95F6-ECE577078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7772400" cy="927100"/>
          </a:xfrm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4.3.2 </a:t>
            </a:r>
            <a:r>
              <a:rPr lang="zh-CN" altLang="en-US" sz="4000">
                <a:solidFill>
                  <a:schemeClr val="tx1"/>
                </a:solidFill>
              </a:rPr>
              <a:t>反应方向的判断</a:t>
            </a:r>
          </a:p>
        </p:txBody>
      </p:sp>
      <p:sp>
        <p:nvSpPr>
          <p:cNvPr id="663555" name="Rectangle 3">
            <a:extLst>
              <a:ext uri="{FF2B5EF4-FFF2-40B4-BE49-F238E27FC236}">
                <a16:creationId xmlns:a16="http://schemas.microsoft.com/office/drawing/2014/main" id="{365E92A4-0810-4918-BD47-E0AB2ACB3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497888" cy="30956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rgbClr val="0000FF"/>
                </a:solidFill>
              </a:rPr>
              <a:t>恒温恒压无非体积功条件下：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若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G &lt; 0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，正向反应自发进行；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若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G &gt; 0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，正向反应不能自发进行；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若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G = 0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，反应达平衡。</a:t>
            </a:r>
          </a:p>
        </p:txBody>
      </p:sp>
      <p:sp>
        <p:nvSpPr>
          <p:cNvPr id="663556" name="Rectangle 4">
            <a:extLst>
              <a:ext uri="{FF2B5EF4-FFF2-40B4-BE49-F238E27FC236}">
                <a16:creationId xmlns:a16="http://schemas.microsoft.com/office/drawing/2014/main" id="{2C0D0107-79A6-4DA5-A5A6-4085A3BC4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860800"/>
            <a:ext cx="6265862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800" b="1" baseline="0">
                <a:solidFill>
                  <a:srgbClr val="0000FF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800" b="1">
                <a:solidFill>
                  <a:srgbClr val="0000FF"/>
                </a:solidFill>
              </a:rPr>
              <a:t>r</a:t>
            </a:r>
            <a:r>
              <a:rPr lang="en-US" altLang="zh-CN" sz="4800" b="1" i="1" baseline="0">
                <a:solidFill>
                  <a:srgbClr val="0000FF"/>
                </a:solidFill>
              </a:rPr>
              <a:t>G</a:t>
            </a:r>
            <a:r>
              <a:rPr lang="en-US" altLang="zh-CN" sz="4800" b="1">
                <a:solidFill>
                  <a:srgbClr val="0000FF"/>
                </a:solidFill>
              </a:rPr>
              <a:t>m</a:t>
            </a:r>
            <a:r>
              <a:rPr lang="en-US" altLang="zh-CN" sz="4800" b="1" baseline="0">
                <a:solidFill>
                  <a:srgbClr val="0000FF"/>
                </a:solidFill>
              </a:rPr>
              <a:t> </a:t>
            </a:r>
            <a:r>
              <a:rPr lang="en-US" altLang="zh-CN" sz="4800" b="1" baseline="0">
                <a:solidFill>
                  <a:srgbClr val="0000FF"/>
                </a:solidFill>
                <a:ea typeface="楷体_GB2312" pitchFamily="49" charset="-122"/>
              </a:rPr>
              <a:t>= </a:t>
            </a:r>
            <a:r>
              <a:rPr lang="en-US" altLang="zh-CN" sz="4800" b="1" baseline="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800" b="1" i="1" baseline="0">
                <a:solidFill>
                  <a:srgbClr val="0000FF"/>
                </a:solidFill>
                <a:ea typeface="楷体_GB2312" pitchFamily="49" charset="-122"/>
              </a:rPr>
              <a:t>zE</a:t>
            </a:r>
            <a:r>
              <a:rPr lang="zh-CN" altLang="en-US" sz="4800" b="1">
                <a:solidFill>
                  <a:srgbClr val="0000FF"/>
                </a:solidFill>
                <a:ea typeface="楷体_GB2312" pitchFamily="49" charset="-122"/>
              </a:rPr>
              <a:t>池</a:t>
            </a:r>
            <a:r>
              <a:rPr lang="en-US" altLang="zh-CN" sz="4800" b="1" i="1" baseline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sz="4800" b="1" baseline="0">
                <a:solidFill>
                  <a:srgbClr val="0000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663557" name="Rectangle 5">
            <a:extLst>
              <a:ext uri="{FF2B5EF4-FFF2-40B4-BE49-F238E27FC236}">
                <a16:creationId xmlns:a16="http://schemas.microsoft.com/office/drawing/2014/main" id="{A4FBDDFC-4510-4ABB-8ED7-659E9E748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868863"/>
            <a:ext cx="8351837" cy="158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82550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233488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41475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4400" baseline="0">
                <a:solidFill>
                  <a:schemeClr val="tx1"/>
                </a:solidFill>
              </a:rPr>
              <a:t>若</a:t>
            </a:r>
            <a:r>
              <a:rPr lang="en-US" altLang="zh-CN" sz="4400" i="1" baseline="0">
                <a:solidFill>
                  <a:schemeClr val="tx1"/>
                </a:solidFill>
              </a:rPr>
              <a:t>E</a:t>
            </a:r>
            <a:r>
              <a:rPr lang="zh-CN" altLang="en-US" sz="4000">
                <a:solidFill>
                  <a:schemeClr val="tx1"/>
                </a:solidFill>
              </a:rPr>
              <a:t>池</a:t>
            </a:r>
            <a:r>
              <a:rPr lang="zh-CN" altLang="en-US" sz="4000" baseline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zh-CN" sz="4400" baseline="0">
                <a:solidFill>
                  <a:schemeClr val="tx1"/>
                </a:solidFill>
              </a:rPr>
              <a:t>&gt; 0, </a:t>
            </a:r>
            <a:r>
              <a:rPr lang="zh-CN" altLang="en-US" sz="4400" baseline="0">
                <a:solidFill>
                  <a:schemeClr val="tx1"/>
                </a:solidFill>
              </a:rPr>
              <a:t>则</a:t>
            </a:r>
            <a:r>
              <a:rPr lang="zh-CN" altLang="en-US" sz="4800" baseline="0">
                <a:solidFill>
                  <a:srgbClr val="0000F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4800">
                <a:solidFill>
                  <a:srgbClr val="0000FF"/>
                </a:solidFill>
                <a:ea typeface="宋体" panose="02010600030101010101" pitchFamily="2" charset="-122"/>
              </a:rPr>
              <a:t>r</a:t>
            </a:r>
            <a:r>
              <a:rPr lang="en-US" altLang="zh-CN" sz="4800" i="1" baseline="0">
                <a:solidFill>
                  <a:srgbClr val="0000FF"/>
                </a:solidFill>
                <a:ea typeface="宋体" panose="02010600030101010101" pitchFamily="2" charset="-122"/>
              </a:rPr>
              <a:t>G</a:t>
            </a:r>
            <a:r>
              <a:rPr lang="en-US" altLang="zh-CN" sz="4800">
                <a:solidFill>
                  <a:srgbClr val="0000FF"/>
                </a:solidFill>
                <a:ea typeface="宋体" panose="02010600030101010101" pitchFamily="2" charset="-122"/>
              </a:rPr>
              <a:t>m</a:t>
            </a:r>
            <a:r>
              <a:rPr lang="en-US" altLang="zh-CN" sz="4400" baseline="0">
                <a:solidFill>
                  <a:schemeClr val="tx1"/>
                </a:solidFill>
              </a:rPr>
              <a:t> &lt; 0, </a:t>
            </a:r>
            <a:r>
              <a:rPr lang="zh-CN" altLang="en-US" sz="4400" baseline="0">
                <a:solidFill>
                  <a:schemeClr val="tx1"/>
                </a:solidFill>
                <a:latin typeface="楷体_GB2312" pitchFamily="49" charset="-122"/>
              </a:rPr>
              <a:t>氧化还原反应可以自发进行。</a:t>
            </a:r>
          </a:p>
        </p:txBody>
      </p:sp>
      <p:sp>
        <p:nvSpPr>
          <p:cNvPr id="663558" name="Line 6">
            <a:extLst>
              <a:ext uri="{FF2B5EF4-FFF2-40B4-BE49-F238E27FC236}">
                <a16:creationId xmlns:a16="http://schemas.microsoft.com/office/drawing/2014/main" id="{8D27D03F-5D73-4479-ADDE-1A494FA87AC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0788" y="1557338"/>
            <a:ext cx="1223962" cy="3455987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56" grpId="0"/>
      <p:bldP spid="66355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>
            <a:extLst>
              <a:ext uri="{FF2B5EF4-FFF2-40B4-BE49-F238E27FC236}">
                <a16:creationId xmlns:a16="http://schemas.microsoft.com/office/drawing/2014/main" id="{814E310B-CE40-4223-B73E-D23D8E404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557338"/>
            <a:ext cx="8424863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4400" b="1" baseline="0">
                <a:ea typeface="楷体_GB2312" pitchFamily="49" charset="-122"/>
              </a:rPr>
              <a:t>例：</a:t>
            </a:r>
            <a:r>
              <a:rPr lang="en-US" altLang="zh-CN" sz="4400" b="1" baseline="0">
                <a:ea typeface="楷体_GB2312" pitchFamily="49" charset="-122"/>
              </a:rPr>
              <a:t>Zn + Cu</a:t>
            </a:r>
            <a:r>
              <a:rPr lang="en-US" altLang="zh-CN" sz="4400" b="1" baseline="30000">
                <a:ea typeface="楷体_GB2312" pitchFamily="49" charset="-122"/>
              </a:rPr>
              <a:t>2+ </a:t>
            </a:r>
            <a:r>
              <a:rPr lang="en-US" altLang="zh-CN" sz="4400" b="1" baseline="0">
                <a:ea typeface="楷体_GB2312" pitchFamily="49" charset="-122"/>
                <a:cs typeface="Times New Roman" panose="02020603050405020304" pitchFamily="18" charset="0"/>
              </a:rPr>
              <a:t>═ </a:t>
            </a:r>
            <a:r>
              <a:rPr lang="en-US" altLang="zh-CN" sz="4400" b="1" baseline="0">
                <a:ea typeface="楷体_GB2312" pitchFamily="49" charset="-122"/>
              </a:rPr>
              <a:t>Zn</a:t>
            </a:r>
            <a:r>
              <a:rPr lang="en-US" altLang="zh-CN" sz="4400" b="1" baseline="30000">
                <a:ea typeface="楷体_GB2312" pitchFamily="49" charset="-122"/>
              </a:rPr>
              <a:t>2+ </a:t>
            </a:r>
            <a:r>
              <a:rPr lang="en-US" altLang="zh-CN" sz="4400" b="1" baseline="0">
                <a:ea typeface="楷体_GB2312" pitchFamily="49" charset="-122"/>
              </a:rPr>
              <a:t>+ Cu</a:t>
            </a:r>
            <a:endParaRPr lang="en-US" altLang="zh-CN" sz="3200" b="1" baseline="0">
              <a:ea typeface="楷体_GB2312" pitchFamily="49" charset="-122"/>
            </a:endParaRPr>
          </a:p>
        </p:txBody>
      </p:sp>
      <p:sp>
        <p:nvSpPr>
          <p:cNvPr id="617476" name="Rectangle 4">
            <a:extLst>
              <a:ext uri="{FF2B5EF4-FFF2-40B4-BE49-F238E27FC236}">
                <a16:creationId xmlns:a16="http://schemas.microsoft.com/office/drawing/2014/main" id="{249C65D9-057B-4DAF-9047-116A0B0D6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644900"/>
            <a:ext cx="878522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zh-CN" altLang="en-US" sz="4400" b="1" baseline="0">
                <a:latin typeface="楷体_GB2312" pitchFamily="49" charset="-122"/>
                <a:ea typeface="楷体_GB2312" pitchFamily="49" charset="-122"/>
              </a:rPr>
              <a:t>所以标准态下</a:t>
            </a:r>
            <a:r>
              <a:rPr lang="en-US" altLang="zh-CN" sz="4400" b="1" baseline="0">
                <a:ea typeface="楷体_GB2312" pitchFamily="49" charset="-122"/>
              </a:rPr>
              <a:t>Zn+Cu</a:t>
            </a:r>
            <a:r>
              <a:rPr lang="en-US" altLang="zh-CN" sz="4400" b="1" baseline="30000">
                <a:ea typeface="楷体_GB2312" pitchFamily="49" charset="-122"/>
              </a:rPr>
              <a:t>2+</a:t>
            </a:r>
            <a:r>
              <a:rPr lang="en-US" altLang="zh-CN" sz="4400" b="1" baseline="0">
                <a:ea typeface="楷体_GB2312" pitchFamily="49" charset="-122"/>
              </a:rPr>
              <a:t> </a:t>
            </a:r>
            <a:r>
              <a:rPr lang="en-US" altLang="zh-CN" sz="4400" b="1" baseline="0">
                <a:ea typeface="楷体_GB2312" pitchFamily="49" charset="-122"/>
                <a:cs typeface="Times New Roman" panose="02020603050405020304" pitchFamily="18" charset="0"/>
              </a:rPr>
              <a:t>═ </a:t>
            </a:r>
            <a:r>
              <a:rPr lang="en-US" altLang="zh-CN" sz="4400" b="1" baseline="0">
                <a:ea typeface="楷体_GB2312" pitchFamily="49" charset="-122"/>
              </a:rPr>
              <a:t>Cu+Zn</a:t>
            </a:r>
            <a:r>
              <a:rPr lang="en-US" altLang="zh-CN" sz="4400" b="1" baseline="30000">
                <a:ea typeface="楷体_GB2312" pitchFamily="49" charset="-122"/>
              </a:rPr>
              <a:t>2+</a:t>
            </a:r>
            <a:r>
              <a:rPr lang="zh-CN" altLang="en-US" sz="4400" b="1" baseline="0">
                <a:latin typeface="楷体_GB2312" pitchFamily="49" charset="-122"/>
                <a:ea typeface="楷体_GB2312" pitchFamily="49" charset="-122"/>
              </a:rPr>
              <a:t>可以原电池方式自发进行。</a:t>
            </a:r>
          </a:p>
        </p:txBody>
      </p:sp>
      <p:graphicFrame>
        <p:nvGraphicFramePr>
          <p:cNvPr id="617477" name="Object 5">
            <a:extLst>
              <a:ext uri="{FF2B5EF4-FFF2-40B4-BE49-F238E27FC236}">
                <a16:creationId xmlns:a16="http://schemas.microsoft.com/office/drawing/2014/main" id="{A17299D2-2DF5-4E7F-8378-3D43D9BA09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188" y="188913"/>
          <a:ext cx="397033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82" name="公式" r:id="rId3" imgW="952200" imgH="241200" progId="Equation.3">
                  <p:embed/>
                </p:oleObj>
              </mc:Choice>
              <mc:Fallback>
                <p:oleObj name="公式" r:id="rId3" imgW="95220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188913"/>
                        <a:ext cx="3970337" cy="10064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478" name="Text Box 6">
            <a:extLst>
              <a:ext uri="{FF2B5EF4-FFF2-40B4-BE49-F238E27FC236}">
                <a16:creationId xmlns:a16="http://schemas.microsoft.com/office/drawing/2014/main" id="{B7E1341F-FAD4-4081-B661-D589CB0AA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0350"/>
            <a:ext cx="3671888" cy="86201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800" b="1" i="1" baseline="0">
                <a:ea typeface="楷体_GB2312" pitchFamily="49" charset="-122"/>
              </a:rPr>
              <a:t>E</a:t>
            </a:r>
            <a:r>
              <a:rPr lang="zh-CN" altLang="en-US" sz="4000" b="1">
                <a:ea typeface="楷体_GB2312" pitchFamily="49" charset="-122"/>
              </a:rPr>
              <a:t>池 </a:t>
            </a:r>
            <a:r>
              <a:rPr lang="en-US" altLang="zh-CN" sz="4800" b="1" baseline="0">
                <a:ea typeface="楷体_GB2312" pitchFamily="49" charset="-122"/>
              </a:rPr>
              <a:t>= </a:t>
            </a:r>
            <a:r>
              <a:rPr lang="en-US" altLang="zh-CN" sz="4800" b="1" i="1" baseline="0">
                <a:ea typeface="楷体_GB2312" pitchFamily="49" charset="-122"/>
              </a:rPr>
              <a:t>E</a:t>
            </a:r>
            <a:r>
              <a:rPr lang="en-US" altLang="zh-CN" sz="4800" b="1">
                <a:ea typeface="楷体_GB2312" pitchFamily="49" charset="-122"/>
              </a:rPr>
              <a:t>+ </a:t>
            </a:r>
            <a:r>
              <a:rPr lang="en-US" altLang="zh-CN" sz="4800" b="1" baseline="0">
                <a:ea typeface="楷体_GB2312" pitchFamily="49" charset="-122"/>
                <a:sym typeface="Symbol" panose="05050102010706020507" pitchFamily="18" charset="2"/>
              </a:rPr>
              <a:t> </a:t>
            </a:r>
            <a:r>
              <a:rPr lang="en-US" altLang="zh-CN" sz="4800" b="1" i="1" baseline="0">
                <a:ea typeface="楷体_GB2312" pitchFamily="49" charset="-122"/>
              </a:rPr>
              <a:t>E</a:t>
            </a:r>
            <a:r>
              <a:rPr lang="en-US" altLang="zh-CN" sz="4800" b="1">
                <a:ea typeface="楷体_GB2312" pitchFamily="49" charset="-122"/>
                <a:sym typeface="Symbol" panose="05050102010706020507" pitchFamily="18" charset="2"/>
              </a:rPr>
              <a:t></a:t>
            </a:r>
          </a:p>
        </p:txBody>
      </p:sp>
      <p:grpSp>
        <p:nvGrpSpPr>
          <p:cNvPr id="617479" name="Group 7">
            <a:extLst>
              <a:ext uri="{FF2B5EF4-FFF2-40B4-BE49-F238E27FC236}">
                <a16:creationId xmlns:a16="http://schemas.microsoft.com/office/drawing/2014/main" id="{58E5CEB9-321C-4360-A199-107F9C2C2563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565400"/>
            <a:ext cx="7488237" cy="863600"/>
            <a:chOff x="204" y="2387"/>
            <a:chExt cx="4717" cy="544"/>
          </a:xfrm>
        </p:grpSpPr>
        <p:graphicFrame>
          <p:nvGraphicFramePr>
            <p:cNvPr id="617480" name="Object 8">
              <a:extLst>
                <a:ext uri="{FF2B5EF4-FFF2-40B4-BE49-F238E27FC236}">
                  <a16:creationId xmlns:a16="http://schemas.microsoft.com/office/drawing/2014/main" id="{F3CCE3A3-C0C3-4B4F-9EBC-21E0F09AF1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" y="2387"/>
            <a:ext cx="57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483" name="公式" r:id="rId5" imgW="253800" imgH="241200" progId="Equation.3">
                    <p:embed/>
                  </p:oleObj>
                </mc:Choice>
                <mc:Fallback>
                  <p:oleObj name="公式" r:id="rId5" imgW="253800" imgH="241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2387"/>
                          <a:ext cx="572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481" name="Text Box 9">
              <a:extLst>
                <a:ext uri="{FF2B5EF4-FFF2-40B4-BE49-F238E27FC236}">
                  <a16:creationId xmlns:a16="http://schemas.microsoft.com/office/drawing/2014/main" id="{5D5F5B0E-D23D-4D4A-8CA1-D65AAC95F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432"/>
              <a:ext cx="4173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b="1" baseline="0">
                  <a:ea typeface="楷体_GB2312" pitchFamily="49" charset="-122"/>
                </a:rPr>
                <a:t>= 0.34 V </a:t>
              </a:r>
              <a:r>
                <a:rPr lang="en-US" altLang="zh-CN" sz="4000" b="1" baseline="0">
                  <a:ea typeface="楷体_GB2312" pitchFamily="49" charset="-122"/>
                  <a:sym typeface="Symbol" panose="05050102010706020507" pitchFamily="18" charset="2"/>
                </a:rPr>
                <a:t> </a:t>
              </a:r>
              <a:r>
                <a:rPr lang="en-US" altLang="zh-CN" sz="4000" b="1" baseline="0">
                  <a:ea typeface="楷体_GB2312" pitchFamily="49" charset="-122"/>
                </a:rPr>
                <a:t>(</a:t>
              </a:r>
              <a:r>
                <a:rPr lang="en-US" altLang="zh-CN" sz="4000" b="1" baseline="0">
                  <a:ea typeface="楷体_GB2312" pitchFamily="49" charset="-122"/>
                  <a:sym typeface="Symbol" panose="05050102010706020507" pitchFamily="18" charset="2"/>
                </a:rPr>
                <a:t></a:t>
              </a:r>
              <a:r>
                <a:rPr lang="en-US" altLang="zh-CN" sz="4000" b="1" baseline="0">
                  <a:ea typeface="楷体_GB2312" pitchFamily="49" charset="-122"/>
                </a:rPr>
                <a:t>0.76V) = 1.10V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7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7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5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>
            <a:extLst>
              <a:ext uri="{FF2B5EF4-FFF2-40B4-BE49-F238E27FC236}">
                <a16:creationId xmlns:a16="http://schemas.microsoft.com/office/drawing/2014/main" id="{93C9F2A1-5BC4-4C6A-9B74-E2F3472C6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44450"/>
            <a:ext cx="8713787" cy="719138"/>
          </a:xfrm>
        </p:spPr>
        <p:txBody>
          <a:bodyPr/>
          <a:lstStyle/>
          <a:p>
            <a:pPr algn="just">
              <a:buFontTx/>
              <a:buNone/>
            </a:pPr>
            <a:r>
              <a:rPr lang="zh-CN" altLang="en-US" sz="3600">
                <a:solidFill>
                  <a:schemeClr val="accent2"/>
                </a:solidFill>
              </a:rPr>
              <a:t>离子浓度改变对氧化还原反应方向的影响</a:t>
            </a:r>
          </a:p>
        </p:txBody>
      </p:sp>
      <p:sp>
        <p:nvSpPr>
          <p:cNvPr id="428035" name="Text Box 3">
            <a:extLst>
              <a:ext uri="{FF2B5EF4-FFF2-40B4-BE49-F238E27FC236}">
                <a16:creationId xmlns:a16="http://schemas.microsoft.com/office/drawing/2014/main" id="{12F75513-DCE4-4C6C-9348-265F64534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276475"/>
            <a:ext cx="85121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b="1" baseline="0">
                <a:ea typeface="楷体_GB2312" pitchFamily="49" charset="-122"/>
              </a:rPr>
              <a:t>例</a:t>
            </a:r>
            <a:r>
              <a:rPr lang="en-US" altLang="zh-CN" b="1" baseline="0">
                <a:ea typeface="楷体_GB2312" pitchFamily="49" charset="-122"/>
              </a:rPr>
              <a:t>4.5</a:t>
            </a:r>
            <a:r>
              <a:rPr lang="zh-CN" altLang="en-US" b="1" baseline="0">
                <a:ea typeface="楷体_GB2312" pitchFamily="49" charset="-122"/>
              </a:rPr>
              <a:t>： 判断     </a:t>
            </a:r>
            <a:r>
              <a:rPr lang="en-US" altLang="zh-CN" b="1" baseline="0">
                <a:ea typeface="楷体_GB2312" pitchFamily="49" charset="-122"/>
              </a:rPr>
              <a:t>2Fe</a:t>
            </a:r>
            <a:r>
              <a:rPr lang="en-US" altLang="zh-CN" b="1" baseline="30000">
                <a:ea typeface="楷体_GB2312" pitchFamily="49" charset="-122"/>
              </a:rPr>
              <a:t>3+ </a:t>
            </a:r>
            <a:r>
              <a:rPr lang="en-US" altLang="zh-CN" b="1" baseline="0">
                <a:ea typeface="楷体_GB2312" pitchFamily="49" charset="-122"/>
              </a:rPr>
              <a:t>+ 2I</a:t>
            </a:r>
            <a:r>
              <a:rPr lang="en-US" altLang="zh-CN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ea typeface="楷体_GB2312" pitchFamily="49" charset="-122"/>
              </a:rPr>
              <a:t> </a:t>
            </a:r>
            <a:r>
              <a:rPr lang="en-US" altLang="zh-CN" b="1" baseline="0">
                <a:ea typeface="楷体_GB2312" pitchFamily="49" charset="-122"/>
                <a:sym typeface="Symbol" panose="05050102010706020507" pitchFamily="18" charset="2"/>
              </a:rPr>
              <a:t> </a:t>
            </a:r>
            <a:r>
              <a:rPr lang="en-US" altLang="zh-CN" b="1" baseline="0">
                <a:ea typeface="楷体_GB2312" pitchFamily="49" charset="-122"/>
              </a:rPr>
              <a:t>2Fe</a:t>
            </a:r>
            <a:r>
              <a:rPr lang="en-US" altLang="zh-CN" b="1" baseline="30000">
                <a:ea typeface="楷体_GB2312" pitchFamily="49" charset="-122"/>
              </a:rPr>
              <a:t>2+ </a:t>
            </a:r>
            <a:r>
              <a:rPr lang="en-US" altLang="zh-CN" b="1" baseline="0">
                <a:ea typeface="楷体_GB2312" pitchFamily="49" charset="-122"/>
              </a:rPr>
              <a:t>+ I</a:t>
            </a:r>
            <a:r>
              <a:rPr lang="en-US" altLang="zh-CN" b="1" baseline="-30000">
                <a:ea typeface="楷体_GB2312" pitchFamily="49" charset="-122"/>
              </a:rPr>
              <a:t>2</a:t>
            </a:r>
          </a:p>
          <a:p>
            <a:pPr algn="just"/>
            <a:r>
              <a:rPr lang="zh-CN" altLang="en-US" b="1" baseline="0">
                <a:ea typeface="楷体_GB2312" pitchFamily="49" charset="-122"/>
              </a:rPr>
              <a:t>在标准状态时的反应方向，</a:t>
            </a:r>
          </a:p>
          <a:p>
            <a:pPr algn="just"/>
            <a:r>
              <a:rPr lang="zh-CN" altLang="en-US" b="1" baseline="0">
                <a:ea typeface="楷体_GB2312" pitchFamily="49" charset="-122"/>
              </a:rPr>
              <a:t>和离子浓度为</a:t>
            </a:r>
          </a:p>
          <a:p>
            <a:pPr algn="just"/>
            <a:r>
              <a:rPr lang="en-US" altLang="zh-CN" b="1" baseline="0">
                <a:ea typeface="楷体_GB2312" pitchFamily="49" charset="-122"/>
              </a:rPr>
              <a:t>[Fe</a:t>
            </a:r>
            <a:r>
              <a:rPr lang="en-US" altLang="zh-CN" b="1" baseline="30000">
                <a:ea typeface="楷体_GB2312" pitchFamily="49" charset="-122"/>
              </a:rPr>
              <a:t>3+</a:t>
            </a:r>
            <a:r>
              <a:rPr lang="en-US" altLang="zh-CN" b="1" baseline="0">
                <a:ea typeface="楷体_GB2312" pitchFamily="49" charset="-122"/>
              </a:rPr>
              <a:t>]= [I</a:t>
            </a:r>
            <a:r>
              <a:rPr lang="en-US" altLang="zh-CN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ea typeface="楷体_GB2312" pitchFamily="49" charset="-122"/>
              </a:rPr>
              <a:t>]= 0.001 </a:t>
            </a:r>
            <a:r>
              <a:rPr lang="en-US" altLang="zh-CN" sz="4000" b="1" baseline="0">
                <a:ea typeface="楷体_GB2312" pitchFamily="49" charset="-122"/>
              </a:rPr>
              <a:t>mol</a:t>
            </a:r>
            <a:r>
              <a:rPr lang="en-US" altLang="zh-CN" sz="4000" b="1" baseline="0">
                <a:ea typeface="楷体_GB2312" pitchFamily="49" charset="-122"/>
                <a:sym typeface="Symbol" panose="05050102010706020507" pitchFamily="18" charset="2"/>
              </a:rPr>
              <a:t></a:t>
            </a:r>
            <a:r>
              <a:rPr lang="en-US" altLang="zh-CN" sz="4000" b="1" baseline="0">
                <a:ea typeface="楷体_GB2312" pitchFamily="49" charset="-122"/>
              </a:rPr>
              <a:t>dm</a:t>
            </a:r>
            <a:r>
              <a:rPr lang="en-US" altLang="zh-CN" sz="4000" b="1" baseline="30000">
                <a:ea typeface="楷体_GB2312" pitchFamily="49" charset="-122"/>
                <a:cs typeface="Times New Roman" panose="02020603050405020304" pitchFamily="18" charset="0"/>
              </a:rPr>
              <a:t>–</a:t>
            </a:r>
            <a:r>
              <a:rPr lang="en-US" altLang="zh-CN" sz="4000" b="1" baseline="30000">
                <a:ea typeface="楷体_GB2312" pitchFamily="49" charset="-122"/>
              </a:rPr>
              <a:t>3</a:t>
            </a:r>
            <a:r>
              <a:rPr lang="en-US" altLang="zh-CN" b="1" baseline="0">
                <a:ea typeface="楷体_GB2312" pitchFamily="49" charset="-122"/>
              </a:rPr>
              <a:t>, </a:t>
            </a:r>
          </a:p>
          <a:p>
            <a:pPr algn="just"/>
            <a:r>
              <a:rPr lang="en-US" altLang="zh-CN" b="1" baseline="0">
                <a:ea typeface="楷体_GB2312" pitchFamily="49" charset="-122"/>
              </a:rPr>
              <a:t>[Fe</a:t>
            </a:r>
            <a:r>
              <a:rPr lang="en-US" altLang="zh-CN" b="1" baseline="30000">
                <a:ea typeface="楷体_GB2312" pitchFamily="49" charset="-122"/>
              </a:rPr>
              <a:t>2+</a:t>
            </a:r>
            <a:r>
              <a:rPr lang="en-US" altLang="zh-CN" b="1" baseline="0">
                <a:ea typeface="楷体_GB2312" pitchFamily="49" charset="-122"/>
              </a:rPr>
              <a:t>] = 1 </a:t>
            </a:r>
            <a:r>
              <a:rPr lang="en-US" altLang="zh-CN" sz="4000" b="1" baseline="0">
                <a:ea typeface="楷体_GB2312" pitchFamily="49" charset="-122"/>
              </a:rPr>
              <a:t>mol</a:t>
            </a:r>
            <a:r>
              <a:rPr lang="en-US" altLang="zh-CN" sz="4000" b="1" baseline="0">
                <a:ea typeface="楷体_GB2312" pitchFamily="49" charset="-122"/>
                <a:sym typeface="Symbol" panose="05050102010706020507" pitchFamily="18" charset="2"/>
              </a:rPr>
              <a:t></a:t>
            </a:r>
            <a:r>
              <a:rPr lang="en-US" altLang="zh-CN" sz="4000" b="1" baseline="0">
                <a:ea typeface="楷体_GB2312" pitchFamily="49" charset="-122"/>
              </a:rPr>
              <a:t>dm</a:t>
            </a:r>
            <a:r>
              <a:rPr lang="en-US" altLang="zh-CN" sz="4000" b="1" baseline="30000">
                <a:ea typeface="楷体_GB2312" pitchFamily="49" charset="-122"/>
              </a:rPr>
              <a:t>–3 </a:t>
            </a:r>
            <a:r>
              <a:rPr lang="zh-CN" altLang="en-US" b="1" baseline="0">
                <a:ea typeface="楷体_GB2312" pitchFamily="49" charset="-122"/>
              </a:rPr>
              <a:t>时的反应方向。</a:t>
            </a:r>
          </a:p>
          <a:p>
            <a:pPr algn="just"/>
            <a:r>
              <a:rPr lang="zh-CN" altLang="en-US" b="1" baseline="0">
                <a:ea typeface="楷体_GB2312" pitchFamily="49" charset="-122"/>
              </a:rPr>
              <a:t>已知：</a:t>
            </a:r>
            <a:r>
              <a:rPr lang="en-US" altLang="zh-CN" b="1" i="1" baseline="0"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l-GR" altLang="zh-CN" b="1" baseline="30000">
                <a:latin typeface="Microsoft Sans Serif" panose="020B0604020202020204" pitchFamily="34" charset="0"/>
                <a:ea typeface="楷体_GB2312" pitchFamily="49" charset="-122"/>
              </a:rPr>
              <a:t>ϴ</a:t>
            </a:r>
            <a:r>
              <a:rPr lang="en-US" altLang="zh-CN" b="1" baseline="0">
                <a:ea typeface="楷体_GB2312" pitchFamily="49" charset="-122"/>
              </a:rPr>
              <a:t>(I</a:t>
            </a:r>
            <a:r>
              <a:rPr lang="en-US" altLang="zh-CN" b="1" baseline="-30000">
                <a:ea typeface="楷体_GB2312" pitchFamily="49" charset="-122"/>
              </a:rPr>
              <a:t>2</a:t>
            </a:r>
            <a:r>
              <a:rPr lang="en-US" altLang="zh-CN" b="1" baseline="0">
                <a:ea typeface="楷体_GB2312" pitchFamily="49" charset="-122"/>
              </a:rPr>
              <a:t>/I</a:t>
            </a:r>
            <a:r>
              <a:rPr lang="el-GR" altLang="zh-CN" b="1" baseline="30000">
                <a:latin typeface="Microsoft Sans Serif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ea typeface="楷体_GB2312" pitchFamily="49" charset="-122"/>
              </a:rPr>
              <a:t>) = 0.535 V</a:t>
            </a:r>
            <a:r>
              <a:rPr lang="zh-CN" altLang="en-US" b="1" baseline="0">
                <a:ea typeface="楷体_GB2312" pitchFamily="49" charset="-122"/>
              </a:rPr>
              <a:t>，</a:t>
            </a:r>
          </a:p>
          <a:p>
            <a:pPr algn="just"/>
            <a:r>
              <a:rPr lang="zh-CN" altLang="en-US" b="1" baseline="0">
                <a:ea typeface="楷体_GB2312" pitchFamily="49" charset="-122"/>
              </a:rPr>
              <a:t>           </a:t>
            </a:r>
            <a:r>
              <a:rPr lang="en-US" altLang="zh-CN" b="1" i="1" baseline="0"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l-GR" altLang="zh-CN" b="1" baseline="30000">
                <a:latin typeface="Microsoft Sans Serif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ϴ</a:t>
            </a:r>
            <a:r>
              <a:rPr lang="en-US" altLang="zh-CN" b="1" baseline="0">
                <a:ea typeface="楷体_GB2312" pitchFamily="49" charset="-122"/>
              </a:rPr>
              <a:t>(Fe</a:t>
            </a:r>
            <a:r>
              <a:rPr lang="en-US" altLang="zh-CN" b="1" baseline="30000">
                <a:ea typeface="楷体_GB2312" pitchFamily="49" charset="-122"/>
              </a:rPr>
              <a:t>3+</a:t>
            </a:r>
            <a:r>
              <a:rPr lang="en-US" altLang="zh-CN" b="1" baseline="0">
                <a:ea typeface="楷体_GB2312" pitchFamily="49" charset="-122"/>
              </a:rPr>
              <a:t>/Fe</a:t>
            </a:r>
            <a:r>
              <a:rPr lang="en-US" altLang="zh-CN" b="1" baseline="30000">
                <a:ea typeface="楷体_GB2312" pitchFamily="49" charset="-122"/>
              </a:rPr>
              <a:t>2+</a:t>
            </a:r>
            <a:r>
              <a:rPr lang="en-US" altLang="zh-CN" b="1" baseline="0">
                <a:ea typeface="楷体_GB2312" pitchFamily="49" charset="-122"/>
              </a:rPr>
              <a:t>) = 0.770 V</a:t>
            </a:r>
            <a:r>
              <a:rPr lang="zh-CN" altLang="en-US" b="1" baseline="0">
                <a:ea typeface="楷体_GB2312" pitchFamily="49" charset="-122"/>
              </a:rPr>
              <a:t>。</a:t>
            </a:r>
          </a:p>
        </p:txBody>
      </p:sp>
      <p:sp>
        <p:nvSpPr>
          <p:cNvPr id="428039" name="Text Box 7">
            <a:extLst>
              <a:ext uri="{FF2B5EF4-FFF2-40B4-BE49-F238E27FC236}">
                <a16:creationId xmlns:a16="http://schemas.microsoft.com/office/drawing/2014/main" id="{ED9709F0-4AA4-4BD5-B7B1-39BCFC90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92150"/>
            <a:ext cx="856932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b="1" baseline="0"/>
              <a:t>电极反应中有关物质</a:t>
            </a:r>
            <a:r>
              <a:rPr lang="zh-CN" altLang="en-US" b="1" baseline="0">
                <a:solidFill>
                  <a:srgbClr val="FF0000"/>
                </a:solidFill>
              </a:rPr>
              <a:t>浓度的变化</a:t>
            </a:r>
            <a:r>
              <a:rPr lang="en-US" altLang="zh-CN" b="1" baseline="0"/>
              <a:t>, </a:t>
            </a:r>
            <a:r>
              <a:rPr lang="zh-CN" altLang="en-US" b="1" baseline="0"/>
              <a:t>会引起</a:t>
            </a:r>
            <a:r>
              <a:rPr lang="zh-CN" altLang="en-US" b="1" baseline="0">
                <a:solidFill>
                  <a:srgbClr val="FF0000"/>
                </a:solidFill>
              </a:rPr>
              <a:t>电极电势的改变</a:t>
            </a:r>
            <a:r>
              <a:rPr lang="zh-CN" altLang="en-US" b="1" baseline="0"/>
              <a:t>，有可能会</a:t>
            </a:r>
            <a:r>
              <a:rPr lang="zh-CN" altLang="en-US" b="1" baseline="0">
                <a:solidFill>
                  <a:srgbClr val="FF0000"/>
                </a:solidFill>
              </a:rPr>
              <a:t>导致反应方向的改变</a:t>
            </a:r>
            <a:r>
              <a:rPr lang="en-US" altLang="zh-CN" b="1" baseline="0"/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8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2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 autoUpdateAnimBg="0"/>
      <p:bldP spid="4280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>
            <a:extLst>
              <a:ext uri="{FF2B5EF4-FFF2-40B4-BE49-F238E27FC236}">
                <a16:creationId xmlns:a16="http://schemas.microsoft.com/office/drawing/2014/main" id="{2654F7ED-6BFB-496D-8476-F0A1888F09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42875"/>
            <a:ext cx="8785225" cy="27813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例</a:t>
            </a:r>
            <a:r>
              <a:rPr lang="en-US" altLang="zh-CN" sz="3600">
                <a:solidFill>
                  <a:schemeClr val="tx1"/>
                </a:solidFill>
              </a:rPr>
              <a:t>4.5 </a:t>
            </a:r>
            <a:r>
              <a:rPr lang="zh-CN" altLang="en-US" sz="3600">
                <a:solidFill>
                  <a:schemeClr val="tx1"/>
                </a:solidFill>
              </a:rPr>
              <a:t>解：标准状态时</a:t>
            </a:r>
          </a:p>
          <a:p>
            <a:pPr algn="just">
              <a:lnSpc>
                <a:spcPct val="12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因为</a:t>
            </a:r>
            <a:r>
              <a:rPr lang="zh-CN" altLang="en-US" sz="3600" baseline="30000">
                <a:solidFill>
                  <a:schemeClr val="tx1"/>
                </a:solidFill>
              </a:rPr>
              <a:t>    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el-GR" altLang="zh-CN" sz="3600" baseline="30000">
                <a:solidFill>
                  <a:schemeClr val="tx1"/>
                </a:solidFill>
                <a:cs typeface="Microsoft Sans Serif" panose="020B0604020202020204" pitchFamily="34" charset="0"/>
                <a:sym typeface="Symbol" panose="05050102010706020507" pitchFamily="18" charset="2"/>
              </a:rPr>
              <a:t>ϴ</a:t>
            </a:r>
            <a:r>
              <a:rPr lang="en-US" altLang="zh-CN" sz="3600">
                <a:solidFill>
                  <a:schemeClr val="tx1"/>
                </a:solidFill>
              </a:rPr>
              <a:t>(Fe</a:t>
            </a:r>
            <a:r>
              <a:rPr lang="en-US" altLang="zh-CN" sz="3600" baseline="30000">
                <a:solidFill>
                  <a:schemeClr val="tx1"/>
                </a:solidFill>
              </a:rPr>
              <a:t>3+</a:t>
            </a:r>
            <a:r>
              <a:rPr lang="en-US" altLang="zh-CN" sz="3600">
                <a:solidFill>
                  <a:schemeClr val="tx1"/>
                </a:solidFill>
              </a:rPr>
              <a:t>/Fe</a:t>
            </a:r>
            <a:r>
              <a:rPr lang="en-US" altLang="zh-CN" sz="3600" baseline="30000">
                <a:solidFill>
                  <a:schemeClr val="tx1"/>
                </a:solidFill>
              </a:rPr>
              <a:t>2+</a:t>
            </a:r>
            <a:r>
              <a:rPr lang="en-US" altLang="zh-CN" sz="3600">
                <a:solidFill>
                  <a:schemeClr val="tx1"/>
                </a:solidFill>
              </a:rPr>
              <a:t>) = 0.770 V &gt;  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el-GR" altLang="zh-CN" sz="3600" baseline="30000">
                <a:solidFill>
                  <a:schemeClr val="tx1"/>
                </a:solidFill>
                <a:cs typeface="Microsoft Sans Serif" panose="020B0604020202020204" pitchFamily="34" charset="0"/>
              </a:rPr>
              <a:t>ϴ</a:t>
            </a:r>
            <a:r>
              <a:rPr lang="en-US" altLang="zh-CN" sz="3600">
                <a:solidFill>
                  <a:schemeClr val="tx1"/>
                </a:solidFill>
              </a:rPr>
              <a:t>(I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r>
              <a:rPr lang="en-US" altLang="zh-CN" sz="3600">
                <a:solidFill>
                  <a:schemeClr val="tx1"/>
                </a:solidFill>
              </a:rPr>
              <a:t>/I</a:t>
            </a:r>
            <a:r>
              <a:rPr lang="el-GR" altLang="zh-CN" sz="3600" baseline="30000">
                <a:solidFill>
                  <a:schemeClr val="tx1"/>
                </a:solidFill>
                <a:cs typeface="Microsoft Sans Serif" panose="020B0604020202020204" pitchFamily="34" charset="0"/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) = 0.535 V</a:t>
            </a:r>
            <a:r>
              <a:rPr lang="zh-CN" altLang="en-US" sz="3600">
                <a:solidFill>
                  <a:schemeClr val="tx1"/>
                </a:solidFill>
              </a:rPr>
              <a:t>，</a:t>
            </a:r>
          </a:p>
          <a:p>
            <a:pPr algn="just">
              <a:lnSpc>
                <a:spcPct val="12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所以 </a:t>
            </a:r>
            <a:r>
              <a:rPr lang="en-US" altLang="zh-CN" sz="3600">
                <a:solidFill>
                  <a:schemeClr val="tx1"/>
                </a:solidFill>
              </a:rPr>
              <a:t>Fe</a:t>
            </a:r>
            <a:r>
              <a:rPr lang="en-US" altLang="zh-CN" sz="3600" baseline="30000">
                <a:solidFill>
                  <a:schemeClr val="tx1"/>
                </a:solidFill>
              </a:rPr>
              <a:t>3+</a:t>
            </a:r>
            <a:r>
              <a:rPr lang="zh-CN" altLang="en-US" sz="3600">
                <a:solidFill>
                  <a:schemeClr val="tx1"/>
                </a:solidFill>
              </a:rPr>
              <a:t>为氧化剂，</a:t>
            </a:r>
            <a:r>
              <a:rPr lang="en-US" altLang="zh-CN" sz="3600">
                <a:solidFill>
                  <a:schemeClr val="tx1"/>
                </a:solidFill>
              </a:rPr>
              <a:t>I</a:t>
            </a:r>
            <a:r>
              <a:rPr lang="en-US" altLang="zh-CN" sz="3600" baseline="-30000">
                <a:solidFill>
                  <a:schemeClr val="tx1"/>
                </a:solidFill>
              </a:rPr>
              <a:t>2</a:t>
            </a:r>
            <a:r>
              <a:rPr lang="en-US" altLang="zh-CN" sz="3600">
                <a:solidFill>
                  <a:schemeClr val="tx1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为还原剂</a:t>
            </a:r>
            <a:r>
              <a:rPr lang="en-US" altLang="zh-CN" sz="3600">
                <a:solidFill>
                  <a:schemeClr val="tx1"/>
                </a:solidFill>
              </a:rPr>
              <a:t>.</a:t>
            </a:r>
            <a:endParaRPr lang="en-US" altLang="zh-CN" sz="3600" baseline="-30000">
              <a:solidFill>
                <a:schemeClr val="tx1"/>
              </a:solidFill>
            </a:endParaRPr>
          </a:p>
        </p:txBody>
      </p:sp>
      <p:graphicFrame>
        <p:nvGraphicFramePr>
          <p:cNvPr id="429060" name="Object 4">
            <a:extLst>
              <a:ext uri="{FF2B5EF4-FFF2-40B4-BE49-F238E27FC236}">
                <a16:creationId xmlns:a16="http://schemas.microsoft.com/office/drawing/2014/main" id="{570180AC-FDA4-4416-83CF-5F01D73703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068638"/>
          <a:ext cx="79517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62" name="公式" r:id="rId3" imgW="2171520" imgH="431640" progId="Equation.3">
                  <p:embed/>
                </p:oleObj>
              </mc:Choice>
              <mc:Fallback>
                <p:oleObj name="公式" r:id="rId3" imgW="217152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68638"/>
                        <a:ext cx="79517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9061" name="Text Box 5">
            <a:extLst>
              <a:ext uri="{FF2B5EF4-FFF2-40B4-BE49-F238E27FC236}">
                <a16:creationId xmlns:a16="http://schemas.microsoft.com/office/drawing/2014/main" id="{C8F7F5A6-8E8B-40CA-ADF3-DEBEF87F2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941888"/>
            <a:ext cx="8496300" cy="75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</a:pPr>
            <a:r>
              <a:rPr lang="zh-CN" altLang="en-US" b="1" baseline="0">
                <a:solidFill>
                  <a:srgbClr val="0000FF"/>
                </a:solidFill>
                <a:ea typeface="楷体_GB2312" pitchFamily="49" charset="-122"/>
              </a:rPr>
              <a:t>反应方向为：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2Fe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</a:rPr>
              <a:t>3+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+ 2I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  <a:cs typeface="Times New Roman" panose="02020603050405020304" pitchFamily="18" charset="0"/>
              </a:rPr>
              <a:t>═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2Fe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</a:rPr>
              <a:t>2+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+ I</a:t>
            </a:r>
            <a:r>
              <a:rPr lang="en-US" altLang="zh-CN" b="1" baseline="-30000">
                <a:solidFill>
                  <a:srgbClr val="0000FF"/>
                </a:solidFill>
                <a:ea typeface="楷体_GB2312" pitchFamily="49" charset="-122"/>
              </a:rPr>
              <a:t>2</a:t>
            </a:r>
            <a:endParaRPr lang="en-US" altLang="zh-CN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9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29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2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58" grpId="0" uiExpand="1" build="p" autoUpdateAnimBg="0"/>
      <p:bldP spid="4290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>
            <a:extLst>
              <a:ext uri="{FF2B5EF4-FFF2-40B4-BE49-F238E27FC236}">
                <a16:creationId xmlns:a16="http://schemas.microsoft.com/office/drawing/2014/main" id="{EDBB3318-C988-4212-8E8B-E2DD7D7A2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15888"/>
            <a:ext cx="360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baseline="0">
                <a:solidFill>
                  <a:srgbClr val="FF0000"/>
                </a:solidFill>
                <a:ea typeface="楷体_GB2312" pitchFamily="49" charset="-122"/>
              </a:rPr>
              <a:t>在非标准状态下：</a:t>
            </a:r>
            <a:endParaRPr lang="zh-CN" altLang="en-US" b="1" baseline="0">
              <a:ea typeface="楷体_GB2312" pitchFamily="49" charset="-122"/>
            </a:endParaRPr>
          </a:p>
        </p:txBody>
      </p:sp>
      <p:graphicFrame>
        <p:nvGraphicFramePr>
          <p:cNvPr id="670723" name="Object 3">
            <a:extLst>
              <a:ext uri="{FF2B5EF4-FFF2-40B4-BE49-F238E27FC236}">
                <a16:creationId xmlns:a16="http://schemas.microsoft.com/office/drawing/2014/main" id="{8BD6148F-20CA-44F1-ABCF-3B3E39341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549275"/>
          <a:ext cx="7848600" cy="275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27" name="公式" r:id="rId3" imgW="2463480" imgH="863280" progId="Equation.3">
                  <p:embed/>
                </p:oleObj>
              </mc:Choice>
              <mc:Fallback>
                <p:oleObj name="公式" r:id="rId3" imgW="2463480" imgH="8632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9275"/>
                        <a:ext cx="7848600" cy="275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4" name="Rectangle 4">
            <a:extLst>
              <a:ext uri="{FF2B5EF4-FFF2-40B4-BE49-F238E27FC236}">
                <a16:creationId xmlns:a16="http://schemas.microsoft.com/office/drawing/2014/main" id="{734CD989-80DB-4547-8C1C-E44F1BA39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5088"/>
            <a:ext cx="17891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baseline="0"/>
              <a:t>例</a:t>
            </a:r>
            <a:r>
              <a:rPr lang="en-US" altLang="zh-CN" sz="2800" b="1" baseline="0"/>
              <a:t>4.5 </a:t>
            </a:r>
            <a:r>
              <a:rPr lang="zh-CN" altLang="en-US" sz="2800" b="1" baseline="0"/>
              <a:t>解：</a:t>
            </a:r>
          </a:p>
        </p:txBody>
      </p:sp>
      <p:graphicFrame>
        <p:nvGraphicFramePr>
          <p:cNvPr id="670725" name="Object 5">
            <a:extLst>
              <a:ext uri="{FF2B5EF4-FFF2-40B4-BE49-F238E27FC236}">
                <a16:creationId xmlns:a16="http://schemas.microsoft.com/office/drawing/2014/main" id="{42816403-062F-4C28-ABC3-AB5A8E1B4C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3213100"/>
          <a:ext cx="7777163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728" name="公式" r:id="rId5" imgW="2628720" imgH="863280" progId="Equation.3">
                  <p:embed/>
                </p:oleObj>
              </mc:Choice>
              <mc:Fallback>
                <p:oleObj name="公式" r:id="rId5" imgW="2628720" imgH="863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213100"/>
                        <a:ext cx="7777163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6" name="Text Box 6">
            <a:extLst>
              <a:ext uri="{FF2B5EF4-FFF2-40B4-BE49-F238E27FC236}">
                <a16:creationId xmlns:a16="http://schemas.microsoft.com/office/drawing/2014/main" id="{E270126D-EFC6-4852-ACD5-5DA7A70BB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516563"/>
            <a:ext cx="87137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 baseline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(I</a:t>
            </a:r>
            <a:r>
              <a:rPr lang="en-US" altLang="zh-CN" b="1" baseline="-30000">
                <a:solidFill>
                  <a:srgbClr val="FF0000"/>
                </a:solidFill>
                <a:ea typeface="楷体_GB2312" pitchFamily="49" charset="-122"/>
              </a:rPr>
              <a:t>2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/I</a:t>
            </a:r>
            <a:r>
              <a:rPr lang="el-GR" altLang="zh-CN" b="1" baseline="30000">
                <a:solidFill>
                  <a:srgbClr val="FF0000"/>
                </a:solidFill>
                <a:latin typeface="Microsoft Sans Serif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) &gt; </a:t>
            </a:r>
            <a:r>
              <a:rPr lang="en-US" altLang="zh-CN" b="1" i="1" baseline="0">
                <a:solidFill>
                  <a:srgbClr val="FF0000"/>
                </a:solidFill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(Fe</a:t>
            </a:r>
            <a:r>
              <a:rPr lang="en-US" altLang="zh-CN" b="1" baseline="30000">
                <a:solidFill>
                  <a:srgbClr val="FF0000"/>
                </a:solidFill>
                <a:ea typeface="楷体_GB2312" pitchFamily="49" charset="-122"/>
              </a:rPr>
              <a:t>3+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/Fe</a:t>
            </a:r>
            <a:r>
              <a:rPr lang="en-US" altLang="zh-CN" b="1" baseline="30000">
                <a:solidFill>
                  <a:srgbClr val="FF0000"/>
                </a:solidFill>
                <a:ea typeface="楷体_GB2312" pitchFamily="49" charset="-122"/>
              </a:rPr>
              <a:t>2+</a:t>
            </a:r>
            <a:r>
              <a:rPr lang="en-US" altLang="zh-CN" b="1" baseline="0">
                <a:solidFill>
                  <a:srgbClr val="FF0000"/>
                </a:solidFill>
                <a:ea typeface="楷体_GB2312" pitchFamily="49" charset="-122"/>
              </a:rPr>
              <a:t>)</a:t>
            </a:r>
            <a:r>
              <a:rPr lang="zh-CN" altLang="en-US" b="1" baseline="0">
                <a:solidFill>
                  <a:srgbClr val="FF0000"/>
                </a:solidFill>
                <a:ea typeface="楷体_GB2312" pitchFamily="49" charset="-122"/>
              </a:rPr>
              <a:t>，所以反应逆向进行。</a:t>
            </a:r>
          </a:p>
          <a:p>
            <a:pPr algn="ctr"/>
            <a:r>
              <a:rPr lang="zh-CN" altLang="en-US" b="1" baseline="0">
                <a:solidFill>
                  <a:srgbClr val="0000FF"/>
                </a:solidFill>
                <a:ea typeface="楷体_GB2312" pitchFamily="49" charset="-122"/>
              </a:rPr>
              <a:t> 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2Fe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</a:rPr>
              <a:t>2+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+ I</a:t>
            </a:r>
            <a:r>
              <a:rPr lang="en-US" altLang="zh-CN" b="1" baseline="-3000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  <a:cs typeface="Times New Roman" panose="02020603050405020304" pitchFamily="18" charset="0"/>
              </a:rPr>
              <a:t>═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2Fe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</a:rPr>
              <a:t>3+ </a:t>
            </a:r>
            <a:r>
              <a:rPr lang="en-US" altLang="zh-CN" b="1" baseline="0">
                <a:solidFill>
                  <a:srgbClr val="0000FF"/>
                </a:solidFill>
                <a:ea typeface="楷体_GB2312" pitchFamily="49" charset="-122"/>
              </a:rPr>
              <a:t>+ 2I</a:t>
            </a:r>
            <a:r>
              <a:rPr lang="en-US" altLang="zh-CN" b="1" baseline="300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604" name="Picture 4">
            <a:extLst>
              <a:ext uri="{FF2B5EF4-FFF2-40B4-BE49-F238E27FC236}">
                <a16:creationId xmlns:a16="http://schemas.microsoft.com/office/drawing/2014/main" id="{563AF030-51F6-4D1A-A135-C0476A9EF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3839"/>
          <a:stretch>
            <a:fillRect/>
          </a:stretch>
        </p:blipFill>
        <p:spPr bwMode="auto">
          <a:xfrm>
            <a:off x="107950" y="692150"/>
            <a:ext cx="7056438" cy="586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7608" name="Rectangle 8">
            <a:extLst>
              <a:ext uri="{FF2B5EF4-FFF2-40B4-BE49-F238E27FC236}">
                <a16:creationId xmlns:a16="http://schemas.microsoft.com/office/drawing/2014/main" id="{9EE89B28-8212-4250-B7C1-E184229DA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4450"/>
            <a:ext cx="20875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4000" b="1" baseline="0">
                <a:ea typeface="楷体_GB2312" pitchFamily="49" charset="-122"/>
              </a:rPr>
              <a:t>盐桥 </a:t>
            </a:r>
          </a:p>
        </p:txBody>
      </p:sp>
      <p:sp>
        <p:nvSpPr>
          <p:cNvPr id="537612" name="AutoShape 12">
            <a:extLst>
              <a:ext uri="{FF2B5EF4-FFF2-40B4-BE49-F238E27FC236}">
                <a16:creationId xmlns:a16="http://schemas.microsoft.com/office/drawing/2014/main" id="{BCFBB70C-3CD7-4F11-B4D9-4D1A9158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88913"/>
            <a:ext cx="2808288" cy="3455987"/>
          </a:xfrm>
          <a:prstGeom prst="wedgeRectCallout">
            <a:avLst>
              <a:gd name="adj1" fmla="val -104551"/>
              <a:gd name="adj2" fmla="val 838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sz="3200" b="1" baseline="0">
                <a:ea typeface="楷体_GB2312" pitchFamily="49" charset="-122"/>
              </a:rPr>
              <a:t>盐桥制法：将饱和</a:t>
            </a:r>
            <a:r>
              <a:rPr lang="en-US" altLang="zh-CN" sz="3200" b="1" baseline="0">
                <a:ea typeface="楷体_GB2312" pitchFamily="49" charset="-122"/>
              </a:rPr>
              <a:t>NaNO</a:t>
            </a:r>
            <a:r>
              <a:rPr lang="en-US" altLang="zh-CN" sz="3200" b="1">
                <a:ea typeface="楷体_GB2312" pitchFamily="49" charset="-122"/>
              </a:rPr>
              <a:t>3 </a:t>
            </a:r>
            <a:r>
              <a:rPr lang="en-US" altLang="zh-CN" sz="3200" b="1" baseline="0">
                <a:ea typeface="楷体_GB2312" pitchFamily="49" charset="-122"/>
              </a:rPr>
              <a:t>(</a:t>
            </a:r>
            <a:r>
              <a:rPr lang="zh-CN" altLang="en-US" sz="3200" b="1" baseline="0">
                <a:ea typeface="楷体_GB2312" pitchFamily="49" charset="-122"/>
              </a:rPr>
              <a:t>或</a:t>
            </a:r>
            <a:r>
              <a:rPr lang="en-US" altLang="zh-CN" sz="3200" b="1" baseline="0">
                <a:ea typeface="楷体_GB2312" pitchFamily="49" charset="-122"/>
              </a:rPr>
              <a:t>KCl, K</a:t>
            </a:r>
            <a:r>
              <a:rPr lang="en-US" altLang="zh-CN" sz="3200" b="1">
                <a:ea typeface="楷体_GB2312" pitchFamily="49" charset="-122"/>
              </a:rPr>
              <a:t>2</a:t>
            </a:r>
            <a:r>
              <a:rPr lang="en-US" altLang="zh-CN" sz="3200" b="1" baseline="0">
                <a:ea typeface="楷体_GB2312" pitchFamily="49" charset="-122"/>
              </a:rPr>
              <a:t>SO</a:t>
            </a:r>
            <a:r>
              <a:rPr lang="en-US" altLang="zh-CN" sz="3200" b="1">
                <a:ea typeface="楷体_GB2312" pitchFamily="49" charset="-122"/>
              </a:rPr>
              <a:t>4</a:t>
            </a:r>
            <a:r>
              <a:rPr lang="en-US" altLang="zh-CN" sz="3200" b="1" baseline="0">
                <a:ea typeface="楷体_GB2312" pitchFamily="49" charset="-122"/>
              </a:rPr>
              <a:t>)</a:t>
            </a:r>
            <a:r>
              <a:rPr lang="zh-CN" altLang="en-US" sz="3200" b="1" baseline="0">
                <a:ea typeface="楷体_GB2312" pitchFamily="49" charset="-122"/>
              </a:rPr>
              <a:t>溶液灌入</a:t>
            </a:r>
            <a:r>
              <a:rPr lang="en-US" altLang="zh-CN" sz="3200" b="1" baseline="0">
                <a:ea typeface="楷体_GB2312" pitchFamily="49" charset="-122"/>
              </a:rPr>
              <a:t>U</a:t>
            </a:r>
            <a:r>
              <a:rPr lang="zh-CN" altLang="en-US" sz="3200" b="1" baseline="0">
                <a:ea typeface="楷体_GB2312" pitchFamily="49" charset="-122"/>
              </a:rPr>
              <a:t>形管中，用琼胶封口，倒架在两池中。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>
            <a:extLst>
              <a:ext uri="{FF2B5EF4-FFF2-40B4-BE49-F238E27FC236}">
                <a16:creationId xmlns:a16="http://schemas.microsoft.com/office/drawing/2014/main" id="{5E4D480F-4764-4686-B2D4-C49449085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88913"/>
            <a:ext cx="8569325" cy="6335712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tx1"/>
                </a:solidFill>
              </a:rPr>
              <a:t>对于</a:t>
            </a:r>
            <a:r>
              <a:rPr lang="zh-CN" altLang="en-US" sz="3600">
                <a:solidFill>
                  <a:srgbClr val="0000FF"/>
                </a:solidFill>
              </a:rPr>
              <a:t>标准</a:t>
            </a:r>
            <a:r>
              <a:rPr lang="zh-CN" altLang="en-US" sz="3600">
                <a:solidFill>
                  <a:srgbClr val="0000CC"/>
                </a:solidFill>
              </a:rPr>
              <a:t>电动势比较小</a:t>
            </a:r>
            <a:r>
              <a:rPr lang="zh-CN" altLang="en-US" sz="3600">
                <a:solidFill>
                  <a:schemeClr val="tx1"/>
                </a:solidFill>
              </a:rPr>
              <a:t>的反应，离子浓度的改变</a:t>
            </a:r>
            <a:r>
              <a:rPr lang="zh-CN" altLang="en-US" sz="3600">
                <a:solidFill>
                  <a:srgbClr val="0000CC"/>
                </a:solidFill>
              </a:rPr>
              <a:t>有可能</a:t>
            </a:r>
            <a:r>
              <a:rPr lang="zh-CN" altLang="en-US" sz="3600">
                <a:solidFill>
                  <a:schemeClr val="tx1"/>
                </a:solidFill>
              </a:rPr>
              <a:t>引起反应方向的改变；</a:t>
            </a:r>
          </a:p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tx1"/>
                </a:solidFill>
              </a:rPr>
              <a:t>而</a:t>
            </a:r>
            <a:r>
              <a:rPr lang="zh-CN" altLang="en-US" sz="3600">
                <a:solidFill>
                  <a:srgbClr val="FF0000"/>
                </a:solidFill>
              </a:rPr>
              <a:t>标准电动势较大</a:t>
            </a:r>
            <a:r>
              <a:rPr lang="zh-CN" altLang="en-US" sz="3600">
                <a:solidFill>
                  <a:schemeClr val="tx1"/>
                </a:solidFill>
              </a:rPr>
              <a:t>的反应（可以用</a:t>
            </a:r>
            <a:r>
              <a:rPr lang="en-US" altLang="zh-CN" sz="3600">
                <a:solidFill>
                  <a:srgbClr val="FF0000"/>
                </a:solidFill>
              </a:rPr>
              <a:t>0.5 V</a:t>
            </a:r>
            <a:r>
              <a:rPr lang="zh-CN" altLang="en-US" sz="3600">
                <a:solidFill>
                  <a:schemeClr val="tx1"/>
                </a:solidFill>
              </a:rPr>
              <a:t>作一粗略的参考数值），离子浓度虽然大大改变，但一般不致于引起反应逆转，</a:t>
            </a:r>
            <a:r>
              <a:rPr lang="zh-CN" altLang="en-US" sz="3600">
                <a:solidFill>
                  <a:srgbClr val="FF0000"/>
                </a:solidFill>
              </a:rPr>
              <a:t>反应仍可正向进行</a:t>
            </a:r>
            <a:r>
              <a:rPr lang="zh-CN" altLang="en-US" sz="3600">
                <a:solidFill>
                  <a:schemeClr val="tx1"/>
                </a:solidFill>
              </a:rPr>
              <a:t>。这时常可以</a:t>
            </a:r>
            <a:r>
              <a:rPr lang="zh-CN" altLang="en-US" sz="3600">
                <a:solidFill>
                  <a:srgbClr val="006600"/>
                </a:solidFill>
              </a:rPr>
              <a:t>直接用标准电极电势判断反应的方向</a:t>
            </a:r>
            <a:r>
              <a:rPr lang="zh-CN" altLang="en-US" sz="3600">
                <a:solidFill>
                  <a:schemeClr val="tx1"/>
                </a:solidFill>
              </a:rPr>
              <a:t>，离子浓度改变对电势的影响可以忽略。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78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738" name="Object 2">
            <a:extLst>
              <a:ext uri="{FF2B5EF4-FFF2-40B4-BE49-F238E27FC236}">
                <a16:creationId xmlns:a16="http://schemas.microsoft.com/office/drawing/2014/main" id="{FBCFD524-230B-4269-93C2-CA2973259E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1700213"/>
          <a:ext cx="8428038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43" name="公式" r:id="rId3" imgW="1968480" imgH="419040" progId="Equation.3">
                  <p:embed/>
                </p:oleObj>
              </mc:Choice>
              <mc:Fallback>
                <p:oleObj name="公式" r:id="rId3" imgW="196848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8428038" cy="1793875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8740" name="Text Box 4">
            <a:extLst>
              <a:ext uri="{FF2B5EF4-FFF2-40B4-BE49-F238E27FC236}">
                <a16:creationId xmlns:a16="http://schemas.microsoft.com/office/drawing/2014/main" id="{18F0744C-8F20-43A0-9911-11FA34CAF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716338"/>
            <a:ext cx="8496300" cy="130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8775" indent="-3587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81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sz="3600" b="1" baseline="0">
                <a:solidFill>
                  <a:srgbClr val="0000FF"/>
                </a:solidFill>
              </a:rPr>
              <a:t>正、负极标准电极电势差越大，</a:t>
            </a:r>
            <a:r>
              <a:rPr lang="en-US" altLang="zh-CN" sz="3600" b="1" i="1" baseline="0">
                <a:solidFill>
                  <a:srgbClr val="0000FF"/>
                </a:solidFill>
              </a:rPr>
              <a:t>E</a:t>
            </a:r>
            <a:r>
              <a:rPr lang="zh-CN" altLang="en-US" sz="3600" b="1">
                <a:solidFill>
                  <a:srgbClr val="0000FF"/>
                </a:solidFill>
              </a:rPr>
              <a:t>池</a:t>
            </a:r>
            <a:r>
              <a:rPr lang="en-US" altLang="zh-CN" sz="3600" b="1" baseline="3000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3600" b="1" baseline="0">
                <a:solidFill>
                  <a:srgbClr val="0000FF"/>
                </a:solidFill>
              </a:rPr>
              <a:t>值越大</a:t>
            </a:r>
            <a:r>
              <a:rPr lang="en-US" altLang="zh-CN" sz="3600" b="1" baseline="0">
                <a:solidFill>
                  <a:srgbClr val="0000FF"/>
                </a:solidFill>
              </a:rPr>
              <a:t>,  </a:t>
            </a:r>
            <a:r>
              <a:rPr lang="en-US" altLang="zh-CN" sz="3600" b="1" i="1" baseline="0">
                <a:solidFill>
                  <a:srgbClr val="0000FF"/>
                </a:solidFill>
              </a:rPr>
              <a:t>K</a:t>
            </a:r>
            <a:r>
              <a:rPr lang="en-US" altLang="zh-CN" sz="3600" b="1" baseline="3000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en-US" altLang="zh-CN" sz="3600" b="1" baseline="3000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zh-CN" altLang="en-US" sz="3600" b="1" baseline="0">
                <a:solidFill>
                  <a:srgbClr val="0000FF"/>
                </a:solidFill>
              </a:rPr>
              <a:t>值越大，正反应进行得越完全。</a:t>
            </a:r>
          </a:p>
        </p:txBody>
      </p:sp>
      <p:sp>
        <p:nvSpPr>
          <p:cNvPr id="628741" name="Text Box 5">
            <a:extLst>
              <a:ext uri="{FF2B5EF4-FFF2-40B4-BE49-F238E27FC236}">
                <a16:creationId xmlns:a16="http://schemas.microsoft.com/office/drawing/2014/main" id="{A9268BC0-2D93-416C-8956-F3D1F652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1075"/>
            <a:ext cx="2592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i="1" baseline="0">
                <a:solidFill>
                  <a:srgbClr val="0000CC"/>
                </a:solidFill>
              </a:rPr>
              <a:t>T</a:t>
            </a:r>
            <a:r>
              <a:rPr lang="en-US" altLang="zh-CN" sz="4000" b="1" baseline="0">
                <a:solidFill>
                  <a:srgbClr val="0000CC"/>
                </a:solidFill>
              </a:rPr>
              <a:t> = 298 K</a:t>
            </a:r>
          </a:p>
        </p:txBody>
      </p:sp>
      <p:sp>
        <p:nvSpPr>
          <p:cNvPr id="628742" name="Text Box 6">
            <a:extLst>
              <a:ext uri="{FF2B5EF4-FFF2-40B4-BE49-F238E27FC236}">
                <a16:creationId xmlns:a16="http://schemas.microsoft.com/office/drawing/2014/main" id="{2A84D942-4916-42F3-9C53-478FBF578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5888"/>
            <a:ext cx="63357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baseline="0"/>
              <a:t>4.3.3 </a:t>
            </a:r>
            <a:r>
              <a:rPr lang="zh-CN" altLang="en-US" sz="4000" b="1" baseline="0"/>
              <a:t>反应进行程度的衡量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7" name="Text Box 3">
            <a:extLst>
              <a:ext uri="{FF2B5EF4-FFF2-40B4-BE49-F238E27FC236}">
                <a16:creationId xmlns:a16="http://schemas.microsoft.com/office/drawing/2014/main" id="{530911B7-5929-45DC-8B75-8B7C63C4D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4813"/>
            <a:ext cx="8780462" cy="353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0" tIns="45709" rIns="91420" bIns="45709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270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854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2795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7065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1637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6209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0781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5353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4100" b="1" baseline="0">
                <a:ea typeface="楷体_GB2312" pitchFamily="49" charset="-122"/>
                <a:cs typeface="Times New Roman" panose="02020603050405020304" pitchFamily="18" charset="0"/>
              </a:rPr>
              <a:t>通常：</a:t>
            </a:r>
          </a:p>
          <a:p>
            <a:pPr algn="just"/>
            <a:r>
              <a:rPr lang="en-US" altLang="zh-CN" sz="4100" b="1" i="1" baseline="0">
                <a:ea typeface="楷体_GB2312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</a:rPr>
              <a:t>Ɵ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 &gt; 10</a:t>
            </a:r>
            <a:r>
              <a:rPr lang="en-US" altLang="zh-CN" sz="4100" b="1" baseline="30000">
                <a:ea typeface="楷体_GB2312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 (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41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41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41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</a:rPr>
              <a:t>Ɵ</a:t>
            </a:r>
            <a:r>
              <a:rPr lang="en-US" altLang="zh-CN" sz="4100" b="1" baseline="0">
                <a:ea typeface="Arial Unicode MS" pitchFamily="34" charset="-122"/>
                <a:cs typeface="Times New Roman" panose="02020603050405020304" pitchFamily="18" charset="0"/>
              </a:rPr>
              <a:t> &lt; </a:t>
            </a:r>
            <a:r>
              <a:rPr lang="en-US" altLang="zh-CN" sz="4100" b="1" baseline="0"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40 kJ•mol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), </a:t>
            </a:r>
          </a:p>
          <a:p>
            <a:pPr algn="just"/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4100" b="1" baseline="0">
                <a:ea typeface="楷体_GB2312" pitchFamily="49" charset="-122"/>
                <a:cs typeface="Times New Roman" panose="02020603050405020304" pitchFamily="18" charset="0"/>
              </a:rPr>
              <a:t>正反应单向； </a:t>
            </a:r>
          </a:p>
          <a:p>
            <a:pPr algn="just">
              <a:spcBef>
                <a:spcPct val="50000"/>
              </a:spcBef>
            </a:pPr>
            <a:r>
              <a:rPr lang="en-US" altLang="zh-CN" sz="4100" b="1" i="1" baseline="0">
                <a:ea typeface="楷体_GB2312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</a:rPr>
              <a:t>Ɵ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 &lt; 10</a:t>
            </a:r>
            <a:r>
              <a:rPr lang="en-US" altLang="zh-CN" sz="4100" b="1" baseline="30000">
                <a:ea typeface="楷体_GB2312" pitchFamily="49" charset="-122"/>
                <a:cs typeface="Times New Roman" panose="02020603050405020304" pitchFamily="18" charset="0"/>
              </a:rPr>
              <a:t>–7 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41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4100" b="1" i="1" baseline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4100" b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</a:rPr>
              <a:t>Ɵ</a:t>
            </a:r>
            <a:r>
              <a:rPr lang="en-US" altLang="zh-CN" sz="4100" b="1" baseline="0">
                <a:ea typeface="Arial Unicode MS" pitchFamily="34" charset="-122"/>
                <a:cs typeface="Times New Roman" panose="02020603050405020304" pitchFamily="18" charset="0"/>
              </a:rPr>
              <a:t> &gt; </a:t>
            </a:r>
            <a:r>
              <a:rPr lang="en-US" altLang="zh-CN" sz="4100" b="1" baseline="0"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40 kJ•mol</a:t>
            </a:r>
            <a:r>
              <a:rPr lang="en-US" altLang="zh-CN" sz="4100" b="1" baseline="30000">
                <a:ea typeface="Arial Unicode MS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1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4100" b="1" baseline="30000">
                <a:ea typeface="楷体_GB2312" pitchFamily="49" charset="-122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altLang="zh-CN" sz="4100" b="1" baseline="30000">
                <a:ea typeface="楷体_GB2312" pitchFamily="49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4100" b="1" baseline="0">
                <a:ea typeface="楷体_GB2312" pitchFamily="49" charset="-122"/>
                <a:cs typeface="Times New Roman" panose="02020603050405020304" pitchFamily="18" charset="0"/>
              </a:rPr>
              <a:t>逆反应单向</a:t>
            </a:r>
            <a:r>
              <a:rPr lang="en-US" altLang="zh-CN" sz="4100" b="1" baseline="0">
                <a:ea typeface="楷体_GB2312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4100" b="1" baseline="0">
                <a:ea typeface="楷体_GB2312" pitchFamily="49" charset="-122"/>
                <a:cs typeface="Times New Roman" panose="02020603050405020304" pitchFamily="18" charset="0"/>
              </a:rPr>
              <a:t>　　　</a:t>
            </a:r>
          </a:p>
        </p:txBody>
      </p:sp>
      <p:sp>
        <p:nvSpPr>
          <p:cNvPr id="666628" name="Rectangle 4">
            <a:extLst>
              <a:ext uri="{FF2B5EF4-FFF2-40B4-BE49-F238E27FC236}">
                <a16:creationId xmlns:a16="http://schemas.microsoft.com/office/drawing/2014/main" id="{F075D524-2974-49F4-8B23-22809F5C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88913"/>
            <a:ext cx="5183188" cy="7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4" tIns="45717" rIns="91434" bIns="45717">
            <a:spAutoFit/>
          </a:bodyPr>
          <a:lstStyle/>
          <a:p>
            <a:pPr algn="ctr"/>
            <a:r>
              <a:rPr lang="en-US" altLang="zh-CN" sz="4500" b="1" baseline="0">
                <a:solidFill>
                  <a:schemeClr val="accent2"/>
                </a:solidFill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lang="en-US" altLang="zh-CN" sz="4500" b="1">
                <a:solidFill>
                  <a:schemeClr val="accent2"/>
                </a:solidFill>
                <a:ea typeface="楷体_GB2312" pitchFamily="49" charset="-122"/>
              </a:rPr>
              <a:t>r</a:t>
            </a:r>
            <a:r>
              <a:rPr lang="en-US" altLang="zh-CN" sz="4500" b="1" i="1" baseline="0">
                <a:solidFill>
                  <a:schemeClr val="accent2"/>
                </a:solidFill>
                <a:ea typeface="楷体_GB2312" pitchFamily="49" charset="-122"/>
              </a:rPr>
              <a:t>G</a:t>
            </a:r>
            <a:r>
              <a:rPr lang="en-US" altLang="zh-CN" sz="4500" b="1">
                <a:solidFill>
                  <a:schemeClr val="accent2"/>
                </a:solidFill>
                <a:ea typeface="楷体_GB2312" pitchFamily="49" charset="-122"/>
              </a:rPr>
              <a:t>m</a:t>
            </a:r>
            <a:r>
              <a:rPr lang="en-US" altLang="zh-CN" sz="4500" b="1" baseline="30000">
                <a:solidFill>
                  <a:schemeClr val="accent2"/>
                </a:solidFill>
                <a:sym typeface="Webdings" panose="05030102010509060703" pitchFamily="18" charset="2"/>
              </a:rPr>
              <a:t></a:t>
            </a:r>
            <a:r>
              <a:rPr lang="en-US" altLang="zh-CN" sz="4500" baseline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en-US" altLang="zh-CN" sz="4500" b="1" baseline="0">
                <a:solidFill>
                  <a:schemeClr val="accent2"/>
                </a:solidFill>
                <a:ea typeface="楷体_GB2312" pitchFamily="49" charset="-122"/>
              </a:rPr>
              <a:t>= </a:t>
            </a:r>
            <a:r>
              <a:rPr lang="en-US" altLang="zh-CN" sz="4500" b="1" baseline="0">
                <a:solidFill>
                  <a:schemeClr val="accent2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500" b="1" i="1" baseline="0">
                <a:solidFill>
                  <a:schemeClr val="accent2"/>
                </a:solidFill>
                <a:ea typeface="楷体_GB2312" pitchFamily="49" charset="-122"/>
              </a:rPr>
              <a:t>RT</a:t>
            </a:r>
            <a:r>
              <a:rPr lang="en-US" altLang="zh-CN" sz="4500" i="1" baseline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en-US" altLang="zh-CN" sz="4500" b="1" baseline="0">
                <a:solidFill>
                  <a:schemeClr val="accent2"/>
                </a:solidFill>
                <a:ea typeface="楷体_GB2312" pitchFamily="49" charset="-122"/>
              </a:rPr>
              <a:t>ln</a:t>
            </a:r>
            <a:r>
              <a:rPr lang="en-US" altLang="zh-CN" sz="4500" b="1" i="1" baseline="0">
                <a:solidFill>
                  <a:schemeClr val="accent2"/>
                </a:solidFill>
                <a:ea typeface="楷体_GB2312" pitchFamily="49" charset="-122"/>
              </a:rPr>
              <a:t>K</a:t>
            </a:r>
            <a:r>
              <a:rPr lang="en-US" altLang="zh-CN" sz="4500" b="1" baseline="30000">
                <a:solidFill>
                  <a:schemeClr val="accent2"/>
                </a:solidFill>
                <a:sym typeface="Webdings" panose="05030102010509060703" pitchFamily="18" charset="2"/>
              </a:rPr>
              <a:t></a:t>
            </a:r>
          </a:p>
        </p:txBody>
      </p:sp>
      <p:sp>
        <p:nvSpPr>
          <p:cNvPr id="666630" name="Rectangle 6">
            <a:extLst>
              <a:ext uri="{FF2B5EF4-FFF2-40B4-BE49-F238E27FC236}">
                <a16:creationId xmlns:a16="http://schemas.microsoft.com/office/drawing/2014/main" id="{71051DBA-DE3C-4148-B6DA-4D58A20E4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149725"/>
            <a:ext cx="85693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en-US" altLang="zh-CN" sz="4000" i="1" baseline="0">
                <a:solidFill>
                  <a:schemeClr val="accent2"/>
                </a:solidFill>
              </a:rPr>
              <a:t>K</a:t>
            </a:r>
            <a:r>
              <a:rPr lang="en-US" altLang="zh-CN" sz="4000" baseline="30000">
                <a:solidFill>
                  <a:schemeClr val="accent2"/>
                </a:solidFill>
                <a:latin typeface="Arial Unicode MS" pitchFamily="34" charset="-122"/>
                <a:ea typeface="Arial Unicode MS" pitchFamily="34" charset="-122"/>
              </a:rPr>
              <a:t>Ɵ</a:t>
            </a:r>
            <a:r>
              <a:rPr lang="zh-CN" altLang="en-US" sz="4000" baseline="0">
                <a:solidFill>
                  <a:schemeClr val="accent2"/>
                </a:solidFill>
                <a:ea typeface="宋体" panose="02010600030101010101" pitchFamily="2" charset="-122"/>
              </a:rPr>
              <a:t>不太大也不太小的反应</a:t>
            </a:r>
            <a:r>
              <a:rPr lang="en-US" altLang="zh-CN" sz="4000" baseline="0">
                <a:solidFill>
                  <a:schemeClr val="tx1"/>
                </a:solidFill>
                <a:ea typeface="宋体" panose="02010600030101010101" pitchFamily="2" charset="-122"/>
              </a:rPr>
              <a:t>(</a:t>
            </a:r>
            <a:r>
              <a:rPr lang="en-US" altLang="zh-CN" sz="4000" i="1" baseline="0">
                <a:solidFill>
                  <a:schemeClr val="tx1"/>
                </a:solidFill>
              </a:rPr>
              <a:t>K</a:t>
            </a:r>
            <a:r>
              <a:rPr lang="en-US" altLang="zh-CN" sz="40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</a:rPr>
              <a:t>Ɵ</a:t>
            </a:r>
            <a:r>
              <a:rPr lang="en-US" altLang="zh-CN" sz="4000" baseline="0">
                <a:solidFill>
                  <a:schemeClr val="tx1"/>
                </a:solidFill>
              </a:rPr>
              <a:t> = 10</a:t>
            </a:r>
            <a:r>
              <a:rPr lang="en-US" altLang="zh-CN" sz="4000" baseline="30000">
                <a:solidFill>
                  <a:schemeClr val="tx1"/>
                </a:solidFill>
                <a:cs typeface="Times New Roman" panose="02020603050405020304" pitchFamily="18" charset="0"/>
              </a:rPr>
              <a:t>–</a:t>
            </a:r>
            <a:r>
              <a:rPr lang="en-US" altLang="zh-CN" sz="4000" baseline="30000">
                <a:solidFill>
                  <a:schemeClr val="tx1"/>
                </a:solidFill>
              </a:rPr>
              <a:t>7</a:t>
            </a:r>
            <a:r>
              <a:rPr lang="en-US" altLang="zh-CN" sz="4000" baseline="0">
                <a:solidFill>
                  <a:schemeClr val="tx1"/>
                </a:solidFill>
              </a:rPr>
              <a:t> ~ 10</a:t>
            </a:r>
            <a:r>
              <a:rPr lang="en-US" altLang="zh-CN" sz="4000" baseline="30000">
                <a:solidFill>
                  <a:schemeClr val="tx1"/>
                </a:solidFill>
              </a:rPr>
              <a:t>7</a:t>
            </a:r>
            <a:r>
              <a:rPr lang="en-US" altLang="zh-CN" sz="4000" baseline="0">
                <a:solidFill>
                  <a:schemeClr val="tx1"/>
                </a:solidFill>
              </a:rPr>
              <a:t>), </a:t>
            </a:r>
            <a:r>
              <a:rPr lang="zh-CN" altLang="en-US" baseline="0">
                <a:solidFill>
                  <a:schemeClr val="accent2"/>
                </a:solidFill>
              </a:rPr>
              <a:t>典型的可逆反应</a:t>
            </a:r>
            <a:r>
              <a:rPr lang="zh-CN" altLang="en-US" baseline="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6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6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28" grpId="0" animBg="1"/>
      <p:bldP spid="6666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5" name="Rectangle 3">
            <a:extLst>
              <a:ext uri="{FF2B5EF4-FFF2-40B4-BE49-F238E27FC236}">
                <a16:creationId xmlns:a16="http://schemas.microsoft.com/office/drawing/2014/main" id="{A6DD6BEB-4BF3-4791-9B69-E737CB7F47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15888"/>
            <a:ext cx="8280400" cy="1944687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例</a:t>
            </a:r>
            <a:r>
              <a:rPr lang="en-US" altLang="zh-CN" sz="3600">
                <a:solidFill>
                  <a:schemeClr val="tx1"/>
                </a:solidFill>
              </a:rPr>
              <a:t>4.6 (</a:t>
            </a:r>
            <a:r>
              <a:rPr lang="zh-CN" altLang="en-US" sz="3600">
                <a:solidFill>
                  <a:schemeClr val="tx1"/>
                </a:solidFill>
              </a:rPr>
              <a:t>教材</a:t>
            </a:r>
            <a:r>
              <a:rPr lang="en-US" altLang="zh-CN" sz="3600">
                <a:solidFill>
                  <a:schemeClr val="tx1"/>
                </a:solidFill>
              </a:rPr>
              <a:t>P132 </a:t>
            </a:r>
            <a:r>
              <a:rPr lang="zh-CN" altLang="en-US" sz="3600">
                <a:solidFill>
                  <a:schemeClr val="tx1"/>
                </a:solidFill>
              </a:rPr>
              <a:t>例</a:t>
            </a:r>
            <a:r>
              <a:rPr lang="en-US" altLang="zh-CN" sz="3600">
                <a:solidFill>
                  <a:schemeClr val="tx1"/>
                </a:solidFill>
              </a:rPr>
              <a:t>4.7) </a:t>
            </a:r>
            <a:r>
              <a:rPr lang="zh-CN" altLang="en-US" sz="3600">
                <a:solidFill>
                  <a:schemeClr val="tx1"/>
                </a:solidFill>
              </a:rPr>
              <a:t>计算下列反应在</a:t>
            </a:r>
            <a:r>
              <a:rPr lang="en-US" altLang="zh-CN" sz="3600">
                <a:solidFill>
                  <a:schemeClr val="tx1"/>
                </a:solidFill>
              </a:rPr>
              <a:t>298 K </a:t>
            </a:r>
            <a:r>
              <a:rPr lang="zh-CN" altLang="en-US" sz="3600">
                <a:solidFill>
                  <a:schemeClr val="tx1"/>
                </a:solidFill>
              </a:rPr>
              <a:t>时的标准平衡常数</a:t>
            </a:r>
            <a:r>
              <a:rPr lang="en-US" altLang="zh-CN" sz="3600" i="1">
                <a:solidFill>
                  <a:schemeClr val="tx1"/>
                </a:solidFill>
              </a:rPr>
              <a:t>K</a:t>
            </a:r>
            <a:r>
              <a:rPr lang="en-US" altLang="zh-CN" sz="3600" baseline="30000">
                <a:solidFill>
                  <a:schemeClr val="tx1"/>
                </a:solidFill>
              </a:rPr>
              <a:t>Ɵ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  <a:p>
            <a:pPr marL="0" indent="0" algn="just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Cu + 2Ag</a:t>
            </a:r>
            <a:r>
              <a:rPr lang="en-US" altLang="zh-CN" sz="3600" baseline="30000">
                <a:solidFill>
                  <a:schemeClr val="tx1"/>
                </a:solidFill>
              </a:rPr>
              <a:t>+</a:t>
            </a:r>
            <a:r>
              <a:rPr lang="en-US" altLang="zh-CN" sz="3600">
                <a:solidFill>
                  <a:schemeClr val="tx1"/>
                </a:solidFill>
              </a:rPr>
              <a:t> = Cu</a:t>
            </a:r>
            <a:r>
              <a:rPr lang="en-US" altLang="zh-CN" sz="3600" baseline="30000">
                <a:solidFill>
                  <a:schemeClr val="tx1"/>
                </a:solidFill>
              </a:rPr>
              <a:t>2+</a:t>
            </a:r>
            <a:r>
              <a:rPr lang="en-US" altLang="zh-CN" sz="3600">
                <a:solidFill>
                  <a:schemeClr val="tx1"/>
                </a:solidFill>
              </a:rPr>
              <a:t> + 2Ag</a:t>
            </a:r>
          </a:p>
        </p:txBody>
      </p:sp>
      <p:sp>
        <p:nvSpPr>
          <p:cNvPr id="668676" name="Rectangle 4">
            <a:extLst>
              <a:ext uri="{FF2B5EF4-FFF2-40B4-BE49-F238E27FC236}">
                <a16:creationId xmlns:a16="http://schemas.microsoft.com/office/drawing/2014/main" id="{177A6B79-706B-45FA-8132-9298F2665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987550"/>
            <a:ext cx="8785225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358775" indent="-358775"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8159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12731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7303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2187575" indent="-358775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3600" baseline="0">
                <a:solidFill>
                  <a:schemeClr val="tx1"/>
                </a:solidFill>
              </a:rPr>
              <a:t>解</a:t>
            </a:r>
            <a:r>
              <a:rPr lang="en-US" altLang="zh-CN" sz="3600" baseline="0">
                <a:solidFill>
                  <a:schemeClr val="tx1"/>
                </a:solidFill>
              </a:rPr>
              <a:t>: </a:t>
            </a:r>
            <a:r>
              <a:rPr lang="zh-CN" altLang="en-US" sz="3600" baseline="0">
                <a:solidFill>
                  <a:schemeClr val="tx1"/>
                </a:solidFill>
              </a:rPr>
              <a:t>先设计原电池以实现上述氧化还原反应  </a:t>
            </a:r>
            <a:br>
              <a:rPr lang="zh-CN" altLang="en-US" sz="3600" baseline="0">
                <a:solidFill>
                  <a:schemeClr val="tx1"/>
                </a:solidFill>
              </a:rPr>
            </a:br>
            <a:r>
              <a:rPr lang="en-US" altLang="zh-CN" sz="3600" baseline="0">
                <a:solidFill>
                  <a:schemeClr val="tx1"/>
                </a:solidFill>
              </a:rPr>
              <a:t>(+) 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Ag</a:t>
            </a:r>
            <a:r>
              <a:rPr lang="en-US" altLang="zh-CN" sz="3600" baseline="30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+ e</a:t>
            </a:r>
            <a:r>
              <a:rPr lang="en-US" altLang="zh-CN" sz="3600" baseline="30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⇌ 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Ag       </a:t>
            </a:r>
            <a:r>
              <a:rPr lang="en-US" altLang="zh-CN" sz="3600" i="1" baseline="0">
                <a:solidFill>
                  <a:schemeClr val="tx1"/>
                </a:solidFill>
                <a:ea typeface="宋体" panose="02010600030101010101" pitchFamily="2" charset="-122"/>
              </a:rPr>
              <a:t>E</a:t>
            </a:r>
            <a:r>
              <a:rPr lang="en-US" altLang="zh-CN" sz="3600" i="1">
                <a:solidFill>
                  <a:schemeClr val="tx1"/>
                </a:solidFill>
                <a:ea typeface="宋体" panose="02010600030101010101" pitchFamily="2" charset="-122"/>
              </a:rPr>
              <a:t>+</a:t>
            </a:r>
            <a:r>
              <a:rPr lang="en-US" altLang="zh-CN" sz="3600" baseline="30000">
                <a:solidFill>
                  <a:schemeClr val="tx1"/>
                </a:solidFill>
              </a:rPr>
              <a:t>Ɵ</a:t>
            </a:r>
            <a:r>
              <a:rPr lang="en-US" altLang="zh-CN" sz="3600" baseline="0">
                <a:solidFill>
                  <a:schemeClr val="tx1"/>
                </a:solidFill>
              </a:rPr>
              <a:t> = 0.7996 V</a:t>
            </a:r>
            <a:b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en-US" altLang="zh-CN" sz="3600" baseline="0">
                <a:solidFill>
                  <a:schemeClr val="tx1"/>
                </a:solidFill>
              </a:rPr>
              <a:t>(</a:t>
            </a:r>
            <a:r>
              <a:rPr lang="en-US" altLang="zh-CN" sz="3600" baseline="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0">
                <a:solidFill>
                  <a:schemeClr val="tx1"/>
                </a:solidFill>
              </a:rPr>
              <a:t>) 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Cu</a:t>
            </a:r>
            <a:r>
              <a:rPr lang="en-US" altLang="zh-CN" sz="3600" baseline="30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2+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+ 2e</a:t>
            </a:r>
            <a:r>
              <a:rPr lang="en-US" altLang="zh-CN" sz="3600" baseline="3000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Symbol" panose="05050102010706020507" pitchFamily="18" charset="2"/>
              </a:rPr>
              <a:t>⇌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3600" baseline="0">
                <a:solidFill>
                  <a:schemeClr val="tx1"/>
                </a:solidFill>
                <a:ea typeface="宋体" panose="02010600030101010101" pitchFamily="2" charset="-122"/>
              </a:rPr>
              <a:t>Cu     </a:t>
            </a:r>
            <a:r>
              <a:rPr lang="en-US" altLang="zh-CN" sz="3600" i="1" baseline="0">
                <a:solidFill>
                  <a:schemeClr val="tx1"/>
                </a:solidFill>
                <a:ea typeface="宋体" panose="02010600030101010101" pitchFamily="2" charset="-122"/>
              </a:rPr>
              <a:t>E</a:t>
            </a:r>
            <a:r>
              <a:rPr lang="en-US" altLang="zh-CN" sz="3600" i="1">
                <a:solidFill>
                  <a:schemeClr val="tx1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Ɵ</a:t>
            </a:r>
            <a:r>
              <a:rPr lang="en-US" altLang="zh-CN" sz="3600" baseline="0">
                <a:solidFill>
                  <a:schemeClr val="tx1"/>
                </a:solidFill>
              </a:rPr>
              <a:t> = 0.3419 V</a:t>
            </a:r>
          </a:p>
        </p:txBody>
      </p:sp>
      <p:graphicFrame>
        <p:nvGraphicFramePr>
          <p:cNvPr id="668677" name="Object 5">
            <a:extLst>
              <a:ext uri="{FF2B5EF4-FFF2-40B4-BE49-F238E27FC236}">
                <a16:creationId xmlns:a16="http://schemas.microsoft.com/office/drawing/2014/main" id="{EF1AA441-3BCD-4926-B14E-393D0565C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3860800"/>
          <a:ext cx="8569325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79" name="公式" r:id="rId3" imgW="3022560" imgH="634680" progId="Equation.3">
                  <p:embed/>
                </p:oleObj>
              </mc:Choice>
              <mc:Fallback>
                <p:oleObj name="公式" r:id="rId3" imgW="3022560" imgH="6346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860800"/>
                        <a:ext cx="8569325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8678" name="Text Box 6">
            <a:extLst>
              <a:ext uri="{FF2B5EF4-FFF2-40B4-BE49-F238E27FC236}">
                <a16:creationId xmlns:a16="http://schemas.microsoft.com/office/drawing/2014/main" id="{6A700832-9D27-49DD-B5B6-CFB39ED4C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05488"/>
            <a:ext cx="7488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0000FF"/>
                </a:solidFill>
              </a:rPr>
              <a:t>该反应进行的程度是相当彻底的。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76" grpId="0"/>
      <p:bldP spid="66867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>
            <a:extLst>
              <a:ext uri="{FF2B5EF4-FFF2-40B4-BE49-F238E27FC236}">
                <a16:creationId xmlns:a16="http://schemas.microsoft.com/office/drawing/2014/main" id="{94D27EE5-D4EB-4D63-9257-E996E5F52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223250" cy="4865687"/>
          </a:xfrm>
        </p:spPr>
        <p:txBody>
          <a:bodyPr/>
          <a:lstStyle/>
          <a:p>
            <a:pPr marL="609600" indent="-609600" algn="just">
              <a:lnSpc>
                <a:spcPct val="110000"/>
              </a:lnSpc>
              <a:buFontTx/>
              <a:buAutoNum type="circleNumDbPlain"/>
            </a:pPr>
            <a:r>
              <a:rPr lang="en-US" altLang="zh-CN" sz="4000">
                <a:solidFill>
                  <a:srgbClr val="FF0000"/>
                </a:solidFill>
              </a:rPr>
              <a:t> </a:t>
            </a:r>
            <a:r>
              <a:rPr lang="en-US" altLang="zh-CN" sz="4800" i="1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zh-CN" sz="4800" baseline="30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4000">
                <a:solidFill>
                  <a:srgbClr val="FF0000"/>
                </a:solidFill>
              </a:rPr>
              <a:t>与反应速率无关。</a:t>
            </a:r>
            <a:r>
              <a:rPr lang="en-US" altLang="zh-CN" sz="4800" i="1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en-US" altLang="zh-CN" sz="48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4000">
                <a:solidFill>
                  <a:schemeClr val="tx1"/>
                </a:solidFill>
              </a:rPr>
              <a:t>仅从热力学的角度衡量反应进行的可能性和进行的程度。</a:t>
            </a:r>
            <a:r>
              <a:rPr lang="en-US" altLang="zh-CN" sz="4800" i="1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en-US" altLang="zh-CN" sz="48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4000">
                <a:solidFill>
                  <a:schemeClr val="tx1"/>
                </a:solidFill>
              </a:rPr>
              <a:t>是电极处于平衡状态时表现出的特征值，它与平衡到达的快慢、反应速率的大小无关。</a:t>
            </a:r>
            <a:r>
              <a:rPr lang="zh-CN" altLang="en-US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665603" name="Text Box 3">
            <a:extLst>
              <a:ext uri="{FF2B5EF4-FFF2-40B4-BE49-F238E27FC236}">
                <a16:creationId xmlns:a16="http://schemas.microsoft.com/office/drawing/2014/main" id="{3D882AB3-C501-4A1A-9307-9D268FDCA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4813"/>
            <a:ext cx="800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FF0000"/>
                </a:solidFill>
                <a:ea typeface="楷体_GB2312" pitchFamily="49" charset="-122"/>
              </a:rPr>
              <a:t>应用标准电极电势</a:t>
            </a:r>
            <a:r>
              <a:rPr lang="en-US" altLang="zh-CN" b="1" i="1" baseline="0">
                <a:solidFill>
                  <a:srgbClr val="FF0000"/>
                </a:solidFill>
                <a:ea typeface="楷体_GB2312" pitchFamily="49" charset="-122"/>
              </a:rPr>
              <a:t>E</a:t>
            </a:r>
            <a:r>
              <a:rPr lang="en-US" altLang="zh-CN" b="1" baseline="30000">
                <a:solidFill>
                  <a:srgbClr val="FF0000"/>
                </a:solidFill>
                <a:sym typeface="Webdings" panose="05030102010509060703" pitchFamily="18" charset="2"/>
              </a:rPr>
              <a:t>Ɵ </a:t>
            </a:r>
            <a:r>
              <a:rPr lang="zh-CN" altLang="en-US" b="1" baseline="0">
                <a:solidFill>
                  <a:srgbClr val="FF0000"/>
                </a:solidFill>
                <a:sym typeface="Webdings" panose="05030102010509060703" pitchFamily="18" charset="2"/>
              </a:rPr>
              <a:t>需</a:t>
            </a:r>
            <a:r>
              <a:rPr lang="zh-CN" altLang="en-US" b="1" baseline="0">
                <a:solidFill>
                  <a:srgbClr val="FF0000"/>
                </a:solidFill>
                <a:ea typeface="楷体_GB2312" pitchFamily="49" charset="-122"/>
              </a:rPr>
              <a:t>注意的问题：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02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77A3F3B9-1A68-4F52-8AC5-FB2444C3DB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404813"/>
            <a:ext cx="8642350" cy="1778000"/>
          </a:xfrm>
        </p:spPr>
        <p:txBody>
          <a:bodyPr/>
          <a:lstStyle/>
          <a:p>
            <a:pPr marL="609600" indent="-609600" algn="just">
              <a:buFontTx/>
              <a:buAutoNum type="circleNumDbPlain" startAt="2"/>
            </a:pPr>
            <a:r>
              <a:rPr lang="en-US" altLang="zh-CN" sz="4000">
                <a:solidFill>
                  <a:srgbClr val="FF0000"/>
                </a:solidFill>
              </a:rPr>
              <a:t> </a:t>
            </a:r>
            <a:r>
              <a:rPr lang="en-US" altLang="zh-CN" sz="4400" i="1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zh-CN" sz="4400" baseline="30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4000">
                <a:solidFill>
                  <a:srgbClr val="FF0000"/>
                </a:solidFill>
              </a:rPr>
              <a:t>与电极反应中物质的化学计量数无关。</a:t>
            </a:r>
            <a:r>
              <a:rPr lang="zh-CN" altLang="en-US" sz="4000">
                <a:solidFill>
                  <a:schemeClr val="tx1"/>
                </a:solidFill>
              </a:rPr>
              <a:t>因为</a:t>
            </a:r>
            <a:r>
              <a:rPr lang="en-US" altLang="zh-CN" sz="4400" i="1">
                <a:solidFill>
                  <a:schemeClr val="tx1"/>
                </a:solidFill>
                <a:sym typeface="Symbol" panose="05050102010706020507" pitchFamily="18" charset="2"/>
              </a:rPr>
              <a:t>E</a:t>
            </a:r>
            <a:r>
              <a:rPr lang="en-US" altLang="zh-CN" sz="4400" baseline="3000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sym typeface="Webdings" panose="05030102010509060703" pitchFamily="18" charset="2"/>
              </a:rPr>
              <a:t>Ɵ</a:t>
            </a:r>
            <a:r>
              <a:rPr lang="zh-CN" altLang="en-US" sz="4000">
                <a:solidFill>
                  <a:schemeClr val="tx1"/>
                </a:solidFill>
              </a:rPr>
              <a:t>是电极的强度性质。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BC95172F-FF2B-4C4C-AF52-BA605A12C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276475"/>
            <a:ext cx="37449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4000" b="1" baseline="0">
                <a:ea typeface="楷体_GB2312" pitchFamily="49" charset="-122"/>
              </a:rPr>
              <a:t>Ag</a:t>
            </a:r>
            <a:r>
              <a:rPr lang="en-US" altLang="zh-CN" sz="4000" b="1" baseline="30000">
                <a:ea typeface="楷体_GB2312" pitchFamily="49" charset="-122"/>
              </a:rPr>
              <a:t>+ </a:t>
            </a:r>
            <a:r>
              <a:rPr lang="en-US" altLang="zh-CN" sz="4000" b="1" baseline="0">
                <a:ea typeface="楷体_GB2312" pitchFamily="49" charset="-122"/>
              </a:rPr>
              <a:t>+ e</a:t>
            </a:r>
            <a:r>
              <a:rPr lang="en-US" altLang="zh-CN" sz="4000" b="1" baseline="30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 b="1" baseline="0">
                <a:ea typeface="楷体_GB2312" pitchFamily="49" charset="-122"/>
              </a:rPr>
              <a:t> </a:t>
            </a:r>
            <a:r>
              <a:rPr lang="en-US" altLang="zh-CN" sz="4000" b="1" baseline="0">
                <a:latin typeface="MS PGothic" panose="020B0600070205080204" pitchFamily="34" charset="-128"/>
                <a:ea typeface="MS PGothic" panose="020B0600070205080204" pitchFamily="34" charset="-128"/>
              </a:rPr>
              <a:t>⇌ </a:t>
            </a:r>
            <a:r>
              <a:rPr lang="en-US" altLang="zh-CN" sz="4000" b="1" baseline="0">
                <a:ea typeface="楷体_GB2312" pitchFamily="49" charset="-122"/>
              </a:rPr>
              <a:t>Ag</a:t>
            </a:r>
          </a:p>
        </p:txBody>
      </p:sp>
      <p:sp>
        <p:nvSpPr>
          <p:cNvPr id="193540" name="Rectangle 4">
            <a:extLst>
              <a:ext uri="{FF2B5EF4-FFF2-40B4-BE49-F238E27FC236}">
                <a16:creationId xmlns:a16="http://schemas.microsoft.com/office/drawing/2014/main" id="{27D7A597-D545-4164-A5B1-0CF9E80DE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213100"/>
            <a:ext cx="4321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4000" b="1" baseline="0">
                <a:ea typeface="楷体_GB2312" pitchFamily="49" charset="-122"/>
              </a:rPr>
              <a:t>2Ag</a:t>
            </a:r>
            <a:r>
              <a:rPr lang="en-US" altLang="zh-CN" sz="4000" b="1" baseline="30000">
                <a:ea typeface="楷体_GB2312" pitchFamily="49" charset="-122"/>
              </a:rPr>
              <a:t>+ </a:t>
            </a:r>
            <a:r>
              <a:rPr lang="en-US" altLang="zh-CN" sz="4000" b="1" baseline="0">
                <a:ea typeface="楷体_GB2312" pitchFamily="49" charset="-122"/>
              </a:rPr>
              <a:t>+ 2e</a:t>
            </a:r>
            <a:r>
              <a:rPr lang="en-US" altLang="zh-CN" sz="4000" b="1" baseline="30000">
                <a:ea typeface="楷体_GB2312" pitchFamily="49" charset="-122"/>
                <a:sym typeface="Symbol" panose="05050102010706020507" pitchFamily="18" charset="2"/>
              </a:rPr>
              <a:t> </a:t>
            </a:r>
            <a:r>
              <a:rPr lang="en-US" altLang="zh-CN" sz="4000" b="1" baseline="0">
                <a:latin typeface="MS PGothic" panose="020B0600070205080204" pitchFamily="34" charset="-128"/>
                <a:ea typeface="MS PGothic" panose="020B0600070205080204" pitchFamily="34" charset="-128"/>
                <a:sym typeface="Symbol" panose="05050102010706020507" pitchFamily="18" charset="2"/>
              </a:rPr>
              <a:t>⇌</a:t>
            </a:r>
            <a:r>
              <a:rPr lang="en-US" altLang="zh-CN" sz="4000" b="1" baseline="0"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baseline="0">
                <a:ea typeface="楷体_GB2312" pitchFamily="49" charset="-122"/>
              </a:rPr>
              <a:t>2Ag</a:t>
            </a:r>
          </a:p>
        </p:txBody>
      </p:sp>
      <p:grpSp>
        <p:nvGrpSpPr>
          <p:cNvPr id="394245" name="Group 5">
            <a:extLst>
              <a:ext uri="{FF2B5EF4-FFF2-40B4-BE49-F238E27FC236}">
                <a16:creationId xmlns:a16="http://schemas.microsoft.com/office/drawing/2014/main" id="{AFCEB689-D1A8-4A12-A6A0-4B5E958174B7}"/>
              </a:ext>
            </a:extLst>
          </p:cNvPr>
          <p:cNvGrpSpPr>
            <a:grpSpLocks/>
          </p:cNvGrpSpPr>
          <p:nvPr/>
        </p:nvGrpSpPr>
        <p:grpSpPr bwMode="auto">
          <a:xfrm>
            <a:off x="3635375" y="2636838"/>
            <a:ext cx="5135563" cy="1008062"/>
            <a:chOff x="2336" y="1661"/>
            <a:chExt cx="3440" cy="705"/>
          </a:xfrm>
        </p:grpSpPr>
        <p:graphicFrame>
          <p:nvGraphicFramePr>
            <p:cNvPr id="394242" name="Object 2">
              <a:extLst>
                <a:ext uri="{FF2B5EF4-FFF2-40B4-BE49-F238E27FC236}">
                  <a16:creationId xmlns:a16="http://schemas.microsoft.com/office/drawing/2014/main" id="{B2377BD3-82E5-4595-957E-C8D9FF78A3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6" y="1661"/>
            <a:ext cx="2980" cy="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246" name="公式" r:id="rId3" imgW="1180800" imgH="279360" progId="Equation.3">
                    <p:embed/>
                  </p:oleObj>
                </mc:Choice>
                <mc:Fallback>
                  <p:oleObj name="公式" r:id="rId3" imgW="1180800" imgH="27936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6" y="1661"/>
                          <a:ext cx="2980" cy="705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94244" name="AutoShape 4">
              <a:extLst>
                <a:ext uri="{FF2B5EF4-FFF2-40B4-BE49-F238E27FC236}">
                  <a16:creationId xmlns:a16="http://schemas.microsoft.com/office/drawing/2014/main" id="{9B270F14-B122-4D48-951B-F589EEC8B3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336" y="1661"/>
              <a:ext cx="272" cy="681"/>
            </a:xfrm>
            <a:prstGeom prst="bentConnector3">
              <a:avLst>
                <a:gd name="adj1" fmla="val 194486"/>
              </a:avLst>
            </a:prstGeom>
            <a:noFill/>
            <a:ln w="50800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autoUpdateAnimBg="0"/>
      <p:bldP spid="19354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Text Box 2">
            <a:extLst>
              <a:ext uri="{FF2B5EF4-FFF2-40B4-BE49-F238E27FC236}">
                <a16:creationId xmlns:a16="http://schemas.microsoft.com/office/drawing/2014/main" id="{31C4B3DA-17B9-4E41-8539-6C8985ACB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6407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baseline="0"/>
              <a:t>(</a:t>
            </a:r>
            <a:r>
              <a:rPr lang="en-US" altLang="zh-CN" sz="4000" b="1" baseline="0">
                <a:sym typeface="Symbol" panose="05050102010706020507" pitchFamily="18" charset="2"/>
              </a:rPr>
              <a:t></a:t>
            </a:r>
            <a:r>
              <a:rPr lang="en-US" altLang="zh-CN" sz="4000" b="1" baseline="0"/>
              <a:t>) Zn </a:t>
            </a:r>
            <a:r>
              <a:rPr lang="en-US" altLang="zh-CN" sz="4400" b="1" baseline="0">
                <a:solidFill>
                  <a:schemeClr val="accent2"/>
                </a:solidFill>
                <a:sym typeface="Symbol" panose="05050102010706020507" pitchFamily="18" charset="2"/>
              </a:rPr>
              <a:t></a:t>
            </a:r>
            <a:r>
              <a:rPr lang="en-US" altLang="zh-CN" sz="4000" b="1" baseline="0">
                <a:sym typeface="Symbol" panose="05050102010706020507" pitchFamily="18" charset="2"/>
              </a:rPr>
              <a:t> </a:t>
            </a:r>
            <a:r>
              <a:rPr lang="en-US" altLang="zh-CN" sz="4000" b="1" baseline="0"/>
              <a:t>Zn</a:t>
            </a:r>
            <a:r>
              <a:rPr lang="en-US" altLang="zh-CN" sz="4000" b="1" baseline="30000"/>
              <a:t>2+</a:t>
            </a:r>
            <a:r>
              <a:rPr lang="en-US" altLang="zh-CN" sz="4000" b="1" baseline="0"/>
              <a:t>(1 M) </a:t>
            </a:r>
            <a:r>
              <a:rPr lang="en-US" altLang="zh-CN" sz="4400" b="1" baseline="0">
                <a:solidFill>
                  <a:srgbClr val="D60093"/>
                </a:solidFill>
                <a:sym typeface="Symbol" panose="05050102010706020507" pitchFamily="18" charset="2"/>
              </a:rPr>
              <a:t> </a:t>
            </a:r>
            <a:r>
              <a:rPr lang="en-US" altLang="zh-CN" sz="4000" b="1" baseline="0"/>
              <a:t>Cu</a:t>
            </a:r>
            <a:r>
              <a:rPr lang="en-US" altLang="zh-CN" sz="4000" b="1" baseline="30000"/>
              <a:t>2+</a:t>
            </a:r>
            <a:r>
              <a:rPr lang="en-US" altLang="zh-CN" sz="4000" b="1" baseline="0"/>
              <a:t>(1 M) </a:t>
            </a:r>
            <a:r>
              <a:rPr lang="en-US" altLang="zh-CN" sz="4400" b="1" baseline="0">
                <a:solidFill>
                  <a:schemeClr val="accent2"/>
                </a:solidFill>
                <a:sym typeface="Symbol" panose="05050102010706020507" pitchFamily="18" charset="2"/>
              </a:rPr>
              <a:t></a:t>
            </a:r>
            <a:r>
              <a:rPr lang="en-US" altLang="zh-CN" sz="4000" b="1" baseline="0"/>
              <a:t> Cu (+) </a:t>
            </a:r>
          </a:p>
        </p:txBody>
      </p:sp>
      <p:sp>
        <p:nvSpPr>
          <p:cNvPr id="536579" name="Text Box 3">
            <a:extLst>
              <a:ext uri="{FF2B5EF4-FFF2-40B4-BE49-F238E27FC236}">
                <a16:creationId xmlns:a16="http://schemas.microsoft.com/office/drawing/2014/main" id="{33299A83-3486-4100-AB25-E268358B3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15888"/>
            <a:ext cx="31670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baseline="0">
                <a:ea typeface="楷体_GB2312" pitchFamily="49" charset="-122"/>
              </a:rPr>
              <a:t>(3) </a:t>
            </a:r>
            <a:r>
              <a:rPr lang="zh-CN" altLang="en-US" sz="4000" b="1" baseline="0">
                <a:ea typeface="楷体_GB2312" pitchFamily="49" charset="-122"/>
              </a:rPr>
              <a:t>电池符号</a:t>
            </a:r>
            <a:endParaRPr lang="zh-CN" altLang="en-US" sz="4000" baseline="0"/>
          </a:p>
        </p:txBody>
      </p:sp>
      <p:sp>
        <p:nvSpPr>
          <p:cNvPr id="536609" name="Text Box 33">
            <a:extLst>
              <a:ext uri="{FF2B5EF4-FFF2-40B4-BE49-F238E27FC236}">
                <a16:creationId xmlns:a16="http://schemas.microsoft.com/office/drawing/2014/main" id="{FCB12533-1201-4740-98E8-6B14ACA01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916113"/>
            <a:ext cx="1511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008000"/>
                </a:solidFill>
              </a:rPr>
              <a:t>负极</a:t>
            </a:r>
          </a:p>
        </p:txBody>
      </p:sp>
      <p:sp>
        <p:nvSpPr>
          <p:cNvPr id="536610" name="Text Box 34">
            <a:extLst>
              <a:ext uri="{FF2B5EF4-FFF2-40B4-BE49-F238E27FC236}">
                <a16:creationId xmlns:a16="http://schemas.microsoft.com/office/drawing/2014/main" id="{100E9E0A-E9FF-492A-8A5D-9064E1ECF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1844675"/>
            <a:ext cx="18716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baseline="0">
                <a:solidFill>
                  <a:srgbClr val="FF0000"/>
                </a:solidFill>
              </a:rPr>
              <a:t>正极</a:t>
            </a:r>
          </a:p>
        </p:txBody>
      </p:sp>
      <p:grpSp>
        <p:nvGrpSpPr>
          <p:cNvPr id="536615" name="Group 39">
            <a:extLst>
              <a:ext uri="{FF2B5EF4-FFF2-40B4-BE49-F238E27FC236}">
                <a16:creationId xmlns:a16="http://schemas.microsoft.com/office/drawing/2014/main" id="{E394116C-5397-4E73-8C69-3B05BB481806}"/>
              </a:ext>
            </a:extLst>
          </p:cNvPr>
          <p:cNvGrpSpPr>
            <a:grpSpLocks/>
          </p:cNvGrpSpPr>
          <p:nvPr/>
        </p:nvGrpSpPr>
        <p:grpSpPr bwMode="auto">
          <a:xfrm>
            <a:off x="3563938" y="1844675"/>
            <a:ext cx="2519362" cy="930275"/>
            <a:chOff x="2245" y="1162"/>
            <a:chExt cx="1587" cy="586"/>
          </a:xfrm>
        </p:grpSpPr>
        <p:sp>
          <p:nvSpPr>
            <p:cNvPr id="536611" name="Line 35">
              <a:extLst>
                <a:ext uri="{FF2B5EF4-FFF2-40B4-BE49-F238E27FC236}">
                  <a16:creationId xmlns:a16="http://schemas.microsoft.com/office/drawing/2014/main" id="{277C5D34-C456-43DB-9250-8C82C3F4F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45" y="1162"/>
              <a:ext cx="544" cy="182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6612" name="Line 36">
              <a:extLst>
                <a:ext uri="{FF2B5EF4-FFF2-40B4-BE49-F238E27FC236}">
                  <a16:creationId xmlns:a16="http://schemas.microsoft.com/office/drawing/2014/main" id="{09DBB63E-F1A7-4711-9BD1-95B664B9C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9" y="1162"/>
              <a:ext cx="1043" cy="181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6613" name="Text Box 37">
              <a:extLst>
                <a:ext uri="{FF2B5EF4-FFF2-40B4-BE49-F238E27FC236}">
                  <a16:creationId xmlns:a16="http://schemas.microsoft.com/office/drawing/2014/main" id="{AB538273-32E5-4FAF-907E-E39716E44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344"/>
              <a:ext cx="86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baseline="0">
                  <a:solidFill>
                    <a:srgbClr val="0099FF"/>
                  </a:solidFill>
                </a:rPr>
                <a:t>浓度</a:t>
              </a:r>
            </a:p>
          </p:txBody>
        </p:sp>
      </p:grpSp>
      <p:sp>
        <p:nvSpPr>
          <p:cNvPr id="536614" name="Text Box 38">
            <a:extLst>
              <a:ext uri="{FF2B5EF4-FFF2-40B4-BE49-F238E27FC236}">
                <a16:creationId xmlns:a16="http://schemas.microsoft.com/office/drawing/2014/main" id="{585B0643-711B-48AE-B5DE-2404CB9A6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620713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>
                <a:solidFill>
                  <a:srgbClr val="D60093"/>
                </a:solidFill>
              </a:rPr>
              <a:t>盐桥</a:t>
            </a:r>
          </a:p>
        </p:txBody>
      </p:sp>
      <p:sp>
        <p:nvSpPr>
          <p:cNvPr id="536616" name="Rectangle 40">
            <a:extLst>
              <a:ext uri="{FF2B5EF4-FFF2-40B4-BE49-F238E27FC236}">
                <a16:creationId xmlns:a16="http://schemas.microsoft.com/office/drawing/2014/main" id="{2C2B703D-76E3-45DC-9104-2889AC90E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3213100"/>
            <a:ext cx="8569325" cy="3311525"/>
          </a:xfrm>
          <a:noFill/>
          <a:ln/>
        </p:spPr>
        <p:txBody>
          <a:bodyPr/>
          <a:lstStyle/>
          <a:p>
            <a:pPr marL="0" indent="0" algn="just">
              <a:lnSpc>
                <a:spcPct val="90000"/>
              </a:lnSpc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    </a:t>
            </a:r>
            <a:r>
              <a:rPr lang="zh-CN" altLang="en-US" sz="3600">
                <a:solidFill>
                  <a:schemeClr val="tx1"/>
                </a:solidFill>
              </a:rPr>
              <a:t>原电池中习惯用正极和负极的名称。电极的正负可根据电子运动方向来定。</a:t>
            </a:r>
            <a:r>
              <a:rPr lang="zh-CN" altLang="en-US" sz="3600">
                <a:solidFill>
                  <a:schemeClr val="accent2"/>
                </a:solidFill>
              </a:rPr>
              <a:t>电子从哪个极出来，对外电路供给电子，那个极叫负极</a:t>
            </a:r>
            <a:r>
              <a:rPr lang="en-US" altLang="zh-CN" sz="3600">
                <a:solidFill>
                  <a:schemeClr val="accent2"/>
                </a:solidFill>
              </a:rPr>
              <a:t>(anode)</a:t>
            </a:r>
            <a:r>
              <a:rPr lang="zh-CN" altLang="en-US" sz="3600">
                <a:solidFill>
                  <a:schemeClr val="accent2"/>
                </a:solidFill>
              </a:rPr>
              <a:t>。</a:t>
            </a:r>
            <a:r>
              <a:rPr lang="zh-CN" altLang="en-US" sz="3600">
                <a:solidFill>
                  <a:srgbClr val="FF0000"/>
                </a:solidFill>
              </a:rPr>
              <a:t>电子从哪个极进去，对外电路供给正电，那个极称为正极</a:t>
            </a:r>
            <a:r>
              <a:rPr lang="en-US" altLang="zh-CN" sz="3600">
                <a:solidFill>
                  <a:srgbClr val="FF0000"/>
                </a:solidFill>
              </a:rPr>
              <a:t>(cathode)</a:t>
            </a:r>
            <a:r>
              <a:rPr lang="zh-CN" altLang="en-US" sz="3600">
                <a:solidFill>
                  <a:srgbClr val="FF0000"/>
                </a:solidFill>
              </a:rPr>
              <a:t>。</a:t>
            </a:r>
            <a:r>
              <a:rPr lang="zh-CN" altLang="en-US" sz="3600">
                <a:solidFill>
                  <a:schemeClr val="tx1"/>
                </a:solidFill>
              </a:rPr>
              <a:t>                     </a:t>
            </a:r>
          </a:p>
        </p:txBody>
      </p:sp>
      <p:grpSp>
        <p:nvGrpSpPr>
          <p:cNvPr id="536619" name="Group 43">
            <a:extLst>
              <a:ext uri="{FF2B5EF4-FFF2-40B4-BE49-F238E27FC236}">
                <a16:creationId xmlns:a16="http://schemas.microsoft.com/office/drawing/2014/main" id="{CD03C9EF-29B9-4F4D-A203-87809A8C8F69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1916113"/>
            <a:ext cx="6192837" cy="641350"/>
            <a:chOff x="839" y="1207"/>
            <a:chExt cx="3901" cy="404"/>
          </a:xfrm>
        </p:grpSpPr>
        <p:sp>
          <p:nvSpPr>
            <p:cNvPr id="536617" name="Text Box 41">
              <a:extLst>
                <a:ext uri="{FF2B5EF4-FFF2-40B4-BE49-F238E27FC236}">
                  <a16:creationId xmlns:a16="http://schemas.microsoft.com/office/drawing/2014/main" id="{E0F0C1BF-DB27-42FC-84A0-F0CB18732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1207"/>
              <a:ext cx="72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baseline="0">
                  <a:solidFill>
                    <a:srgbClr val="0000CC"/>
                  </a:solidFill>
                </a:rPr>
                <a:t>界面</a:t>
              </a:r>
            </a:p>
          </p:txBody>
        </p:sp>
        <p:sp>
          <p:nvSpPr>
            <p:cNvPr id="536618" name="Text Box 42">
              <a:extLst>
                <a:ext uri="{FF2B5EF4-FFF2-40B4-BE49-F238E27FC236}">
                  <a16:creationId xmlns:a16="http://schemas.microsoft.com/office/drawing/2014/main" id="{D4100B33-041A-4260-89D4-41FCF987E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4" y="1207"/>
              <a:ext cx="72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baseline="0">
                  <a:solidFill>
                    <a:srgbClr val="0000CC"/>
                  </a:solidFill>
                </a:rPr>
                <a:t>界面</a:t>
              </a:r>
            </a:p>
          </p:txBody>
        </p:sp>
      </p:grpSp>
      <p:grpSp>
        <p:nvGrpSpPr>
          <p:cNvPr id="536625" name="Group 49">
            <a:extLst>
              <a:ext uri="{FF2B5EF4-FFF2-40B4-BE49-F238E27FC236}">
                <a16:creationId xmlns:a16="http://schemas.microsoft.com/office/drawing/2014/main" id="{5EDA53DD-AE6F-43CC-BECE-4EC317963E19}"/>
              </a:ext>
            </a:extLst>
          </p:cNvPr>
          <p:cNvGrpSpPr>
            <a:grpSpLocks/>
          </p:cNvGrpSpPr>
          <p:nvPr/>
        </p:nvGrpSpPr>
        <p:grpSpPr bwMode="auto">
          <a:xfrm>
            <a:off x="863600" y="2486025"/>
            <a:ext cx="7237413" cy="647700"/>
            <a:chOff x="544" y="1566"/>
            <a:chExt cx="4559" cy="408"/>
          </a:xfrm>
        </p:grpSpPr>
        <p:cxnSp>
          <p:nvCxnSpPr>
            <p:cNvPr id="536623" name="AutoShape 47">
              <a:extLst>
                <a:ext uri="{FF2B5EF4-FFF2-40B4-BE49-F238E27FC236}">
                  <a16:creationId xmlns:a16="http://schemas.microsoft.com/office/drawing/2014/main" id="{E806B454-76E8-490F-970B-8024C6E7E53C}"/>
                </a:ext>
              </a:extLst>
            </p:cNvPr>
            <p:cNvCxnSpPr>
              <a:cxnSpLocks noChangeShapeType="1"/>
              <a:stCxn id="536609" idx="2"/>
              <a:endCxn id="536610" idx="2"/>
            </p:cNvCxnSpPr>
            <p:nvPr/>
          </p:nvCxnSpPr>
          <p:spPr bwMode="auto">
            <a:xfrm rot="5400000" flipH="1" flipV="1">
              <a:off x="2801" y="-691"/>
              <a:ext cx="45" cy="4559"/>
            </a:xfrm>
            <a:prstGeom prst="curvedConnector3">
              <a:avLst>
                <a:gd name="adj1" fmla="val -724449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6624" name="Text Box 48">
              <a:extLst>
                <a:ext uri="{FF2B5EF4-FFF2-40B4-BE49-F238E27FC236}">
                  <a16:creationId xmlns:a16="http://schemas.microsoft.com/office/drawing/2014/main" id="{A2E7E446-6DC2-436A-B75A-23C6B6890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570"/>
              <a:ext cx="36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baseline="0">
                  <a:solidFill>
                    <a:srgbClr val="FF00FF"/>
                  </a:solidFill>
                </a:rPr>
                <a:t>e</a:t>
              </a:r>
              <a:r>
                <a:rPr lang="en-US" altLang="zh-CN" b="1" baseline="30000">
                  <a:solidFill>
                    <a:srgbClr val="FF00FF"/>
                  </a:solidFill>
                  <a:cs typeface="Times New Roman" panose="02020603050405020304" pitchFamily="18" charset="0"/>
                </a:rPr>
                <a:t>–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6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3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6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3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3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78" grpId="0" autoUpdateAnimBg="0"/>
      <p:bldP spid="536609" grpId="0"/>
      <p:bldP spid="536610" grpId="0"/>
      <p:bldP spid="536614" grpId="0"/>
      <p:bldP spid="53661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Rectangle 3">
            <a:extLst>
              <a:ext uri="{FF2B5EF4-FFF2-40B4-BE49-F238E27FC236}">
                <a16:creationId xmlns:a16="http://schemas.microsoft.com/office/drawing/2014/main" id="{A61E58C8-6873-454C-959C-DC685B805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115888"/>
            <a:ext cx="8785225" cy="4608512"/>
          </a:xfrm>
        </p:spPr>
        <p:txBody>
          <a:bodyPr/>
          <a:lstStyle/>
          <a:p>
            <a:pPr marL="534988" indent="-534988" algn="just">
              <a:spcBef>
                <a:spcPct val="10000"/>
              </a:spcBef>
              <a:buFontTx/>
              <a:buNone/>
            </a:pPr>
            <a:r>
              <a:rPr lang="zh-CN" altLang="en-US" sz="4000">
                <a:solidFill>
                  <a:srgbClr val="FF0000"/>
                </a:solidFill>
              </a:rPr>
              <a:t>注意：</a:t>
            </a:r>
          </a:p>
          <a:p>
            <a:pPr marL="534988" indent="-534988" algn="just">
              <a:spcBef>
                <a:spcPct val="10000"/>
              </a:spcBef>
              <a:buFontTx/>
              <a:buAutoNum type="circleNumDbPlain"/>
            </a:pPr>
            <a:r>
              <a:rPr lang="zh-CN" altLang="en-US" sz="4000">
                <a:solidFill>
                  <a:schemeClr val="tx1"/>
                </a:solidFill>
              </a:rPr>
              <a:t>若组成电极物质中无金属时，应插入惰性电极。</a:t>
            </a:r>
            <a:r>
              <a:rPr lang="zh-CN" altLang="en-US" sz="4000">
                <a:solidFill>
                  <a:srgbClr val="0000FF"/>
                </a:solidFill>
              </a:rPr>
              <a:t>惰性电极：如</a:t>
            </a:r>
            <a:r>
              <a:rPr lang="en-US" altLang="zh-CN" sz="4000">
                <a:solidFill>
                  <a:srgbClr val="0000FF"/>
                </a:solidFill>
              </a:rPr>
              <a:t>Pt</a:t>
            </a:r>
            <a:r>
              <a:rPr lang="zh-CN" altLang="en-US" sz="4000">
                <a:solidFill>
                  <a:srgbClr val="0000FF"/>
                </a:solidFill>
              </a:rPr>
              <a:t>、石墨，能导电而不参与电极反应的电极。</a:t>
            </a:r>
          </a:p>
          <a:p>
            <a:pPr marL="534988" indent="-534988" algn="just">
              <a:spcBef>
                <a:spcPct val="10000"/>
              </a:spcBef>
              <a:buFontTx/>
              <a:buAutoNum type="circleNumDbPlain"/>
            </a:pPr>
            <a:r>
              <a:rPr lang="zh-CN" altLang="en-US" sz="4000">
                <a:solidFill>
                  <a:schemeClr val="tx1"/>
                </a:solidFill>
              </a:rPr>
              <a:t>组成电极中的气体物质应靠近电极，在括号内注明气体的分压。</a:t>
            </a:r>
          </a:p>
        </p:txBody>
      </p:sp>
      <p:sp>
        <p:nvSpPr>
          <p:cNvPr id="488454" name="Text Box 6">
            <a:extLst>
              <a:ext uri="{FF2B5EF4-FFF2-40B4-BE49-F238E27FC236}">
                <a16:creationId xmlns:a16="http://schemas.microsoft.com/office/drawing/2014/main" id="{B0C61113-FFF5-4EA7-BE7D-0289F56E0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581525"/>
            <a:ext cx="864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b="1" baseline="0"/>
              <a:t>(</a:t>
            </a:r>
            <a:r>
              <a:rPr kumimoji="0" lang="en-US" altLang="zh-CN" b="1" baseline="0">
                <a:sym typeface="Symbol" panose="05050102010706020507" pitchFamily="18" charset="2"/>
              </a:rPr>
              <a:t></a:t>
            </a:r>
            <a:r>
              <a:rPr kumimoji="0" lang="en-US" altLang="zh-CN" b="1" baseline="0"/>
              <a:t>) Zn </a:t>
            </a:r>
            <a:r>
              <a:rPr kumimoji="0" lang="en-US" altLang="zh-CN" b="1" baseline="0">
                <a:cs typeface="Times New Roman" panose="02020603050405020304" pitchFamily="18" charset="0"/>
              </a:rPr>
              <a:t>| Zn</a:t>
            </a:r>
            <a:r>
              <a:rPr kumimoji="0" lang="en-US" altLang="zh-CN" b="1" baseline="30000">
                <a:cs typeface="Times New Roman" panose="02020603050405020304" pitchFamily="18" charset="0"/>
              </a:rPr>
              <a:t>2+</a:t>
            </a:r>
            <a:r>
              <a:rPr kumimoji="0" lang="en-US" altLang="zh-CN" b="1" baseline="0">
                <a:cs typeface="Times New Roman" panose="02020603050405020304" pitchFamily="18" charset="0"/>
              </a:rPr>
              <a:t> (</a:t>
            </a:r>
            <a:r>
              <a:rPr kumimoji="0" lang="en-US" altLang="zh-CN" b="1" i="1" baseline="0">
                <a:cs typeface="Times New Roman" panose="02020603050405020304" pitchFamily="18" charset="0"/>
              </a:rPr>
              <a:t>c</a:t>
            </a:r>
            <a:r>
              <a:rPr kumimoji="0" lang="en-US" altLang="zh-CN" b="1">
                <a:cs typeface="Times New Roman" panose="02020603050405020304" pitchFamily="18" charset="0"/>
              </a:rPr>
              <a:t>1</a:t>
            </a:r>
            <a:r>
              <a:rPr kumimoji="0" lang="en-US" altLang="zh-CN" b="1" baseline="0">
                <a:cs typeface="Times New Roman" panose="02020603050405020304" pitchFamily="18" charset="0"/>
              </a:rPr>
              <a:t>) </a:t>
            </a:r>
            <a:r>
              <a:rPr kumimoji="0" lang="en-US" altLang="zh-CN" b="1" baseline="0">
                <a:solidFill>
                  <a:srgbClr val="CC0066"/>
                </a:solidFill>
                <a:cs typeface="Times New Roman" panose="02020603050405020304" pitchFamily="18" charset="0"/>
              </a:rPr>
              <a:t>||</a:t>
            </a:r>
            <a:r>
              <a:rPr kumimoji="0" lang="en-US" altLang="zh-CN" b="1" baseline="0">
                <a:solidFill>
                  <a:srgbClr val="CC0066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‭</a:t>
            </a:r>
            <a:r>
              <a:rPr kumimoji="0" lang="en-US" altLang="zh-CN" b="1" baseline="0">
                <a:cs typeface="Times New Roman" panose="02020603050405020304" pitchFamily="18" charset="0"/>
                <a:sym typeface="Symbol" panose="05050102010706020507" pitchFamily="18" charset="2"/>
              </a:rPr>
              <a:t> H</a:t>
            </a:r>
            <a:r>
              <a:rPr kumimoji="0" lang="en-US" altLang="zh-CN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kumimoji="0" lang="en-US" altLang="zh-CN" b="1" baseline="0">
                <a:cs typeface="Times New Roman" panose="02020603050405020304" pitchFamily="18" charset="0"/>
              </a:rPr>
              <a:t>(</a:t>
            </a:r>
            <a:r>
              <a:rPr kumimoji="0" lang="en-US" altLang="zh-CN" b="1" i="1" baseline="0">
                <a:cs typeface="Times New Roman" panose="02020603050405020304" pitchFamily="18" charset="0"/>
              </a:rPr>
              <a:t>c</a:t>
            </a:r>
            <a:r>
              <a:rPr kumimoji="0" lang="en-US" altLang="zh-CN" b="1">
                <a:cs typeface="Times New Roman" panose="02020603050405020304" pitchFamily="18" charset="0"/>
              </a:rPr>
              <a:t>2</a:t>
            </a:r>
            <a:r>
              <a:rPr kumimoji="0" lang="en-US" altLang="zh-CN" b="1" baseline="0">
                <a:cs typeface="Times New Roman" panose="02020603050405020304" pitchFamily="18" charset="0"/>
              </a:rPr>
              <a:t>)</a:t>
            </a:r>
            <a:r>
              <a:rPr kumimoji="0" lang="en-US" altLang="zh-CN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0" lang="en-US" altLang="zh-CN" b="1" baseline="0">
                <a:cs typeface="Times New Roman" panose="02020603050405020304" pitchFamily="18" charset="0"/>
              </a:rPr>
              <a:t>| 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H</a:t>
            </a:r>
            <a:r>
              <a:rPr kumimoji="0" lang="en-US" altLang="zh-CN" b="1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kumimoji="0" lang="en-US" altLang="zh-CN" b="1" i="1" baseline="0">
                <a:solidFill>
                  <a:srgbClr val="FF0000"/>
                </a:solidFill>
                <a:cs typeface="Times New Roman" panose="02020603050405020304" pitchFamily="18" charset="0"/>
              </a:rPr>
              <a:t>p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kumimoji="0" lang="en-US" altLang="zh-CN" b="1" baseline="0">
                <a:cs typeface="Times New Roman" panose="02020603050405020304" pitchFamily="18" charset="0"/>
              </a:rPr>
              <a:t> | Pt (+)</a:t>
            </a:r>
          </a:p>
        </p:txBody>
      </p:sp>
      <p:sp>
        <p:nvSpPr>
          <p:cNvPr id="488456" name="Text Box 8">
            <a:extLst>
              <a:ext uri="{FF2B5EF4-FFF2-40B4-BE49-F238E27FC236}">
                <a16:creationId xmlns:a16="http://schemas.microsoft.com/office/drawing/2014/main" id="{84AEF352-8359-4C77-A9F1-01547E267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45125"/>
            <a:ext cx="7920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baseline="0"/>
              <a:t>电池反应：</a:t>
            </a:r>
            <a:r>
              <a:rPr lang="en-US" altLang="zh-CN" b="1" baseline="0"/>
              <a:t>Zn + 2H</a:t>
            </a:r>
            <a:r>
              <a:rPr lang="en-US" altLang="zh-CN" b="1" baseline="30000"/>
              <a:t>+</a:t>
            </a:r>
            <a:r>
              <a:rPr lang="en-US" altLang="zh-CN" b="1" baseline="0"/>
              <a:t> </a:t>
            </a:r>
            <a:r>
              <a:rPr lang="en-US" altLang="zh-CN" b="1" baseline="0">
                <a:ea typeface="楷体_GB2312" pitchFamily="49" charset="-122"/>
                <a:cs typeface="Times New Roman" panose="02020603050405020304" pitchFamily="18" charset="0"/>
              </a:rPr>
              <a:t>═</a:t>
            </a:r>
            <a:r>
              <a:rPr lang="en-US" altLang="zh-CN" b="1" baseline="0"/>
              <a:t> Zn</a:t>
            </a:r>
            <a:r>
              <a:rPr lang="en-US" altLang="zh-CN" b="1" baseline="30000"/>
              <a:t>2+</a:t>
            </a:r>
            <a:r>
              <a:rPr lang="en-US" altLang="zh-CN" b="1" baseline="0"/>
              <a:t> + H</a:t>
            </a:r>
            <a:r>
              <a:rPr lang="en-US" altLang="zh-CN" b="1"/>
              <a:t>2</a:t>
            </a:r>
            <a:r>
              <a:rPr lang="en-US" altLang="zh-CN" b="1" baseline="0">
                <a:cs typeface="Times New Roman" panose="02020603050405020304" pitchFamily="18" charset="0"/>
                <a:sym typeface="Symbol" panose="05050102010706020507" pitchFamily="18" charset="2"/>
              </a:rPr>
              <a:t>↑</a:t>
            </a:r>
            <a:endParaRPr lang="en-US" altLang="zh-CN" b="1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4" grpId="0"/>
      <p:bldP spid="4884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5" name="Rectangle 3">
            <a:extLst>
              <a:ext uri="{FF2B5EF4-FFF2-40B4-BE49-F238E27FC236}">
                <a16:creationId xmlns:a16="http://schemas.microsoft.com/office/drawing/2014/main" id="{BAFB2957-078F-4228-A69A-8D29324AD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260350"/>
            <a:ext cx="8640762" cy="2447925"/>
          </a:xfrm>
        </p:spPr>
        <p:txBody>
          <a:bodyPr/>
          <a:lstStyle/>
          <a:p>
            <a:pPr marL="609600" indent="-609600" algn="just">
              <a:buFontTx/>
              <a:buAutoNum type="circleNumDbPlain" startAt="3"/>
            </a:pPr>
            <a:r>
              <a:rPr lang="zh-CN" altLang="en-US" sz="4000">
                <a:solidFill>
                  <a:schemeClr val="tx1"/>
                </a:solidFill>
              </a:rPr>
              <a:t>电极中含有不同氧化态的同种离子时，高氧化态离子靠近盐桥，低氧化态离子靠近电极，中间用“</a:t>
            </a:r>
            <a:r>
              <a:rPr lang="zh-CN" altLang="en-US" sz="4000">
                <a:solidFill>
                  <a:srgbClr val="FF0000"/>
                </a:solidFill>
              </a:rPr>
              <a:t>，</a:t>
            </a:r>
            <a:r>
              <a:rPr lang="zh-CN" altLang="en-US" sz="4000">
                <a:solidFill>
                  <a:schemeClr val="tx1"/>
                </a:solidFill>
              </a:rPr>
              <a:t>”分开。例如， </a:t>
            </a:r>
          </a:p>
        </p:txBody>
      </p:sp>
      <p:sp>
        <p:nvSpPr>
          <p:cNvPr id="489476" name="Text Box 4">
            <a:extLst>
              <a:ext uri="{FF2B5EF4-FFF2-40B4-BE49-F238E27FC236}">
                <a16:creationId xmlns:a16="http://schemas.microsoft.com/office/drawing/2014/main" id="{E996AED1-E30B-4669-9182-3241BA311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781300"/>
            <a:ext cx="5616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b="1" baseline="0">
                <a:solidFill>
                  <a:srgbClr val="CC0066"/>
                </a:solidFill>
                <a:cs typeface="Times New Roman" panose="02020603050405020304" pitchFamily="18" charset="0"/>
              </a:rPr>
              <a:t>||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 Sn</a:t>
            </a:r>
            <a:r>
              <a:rPr kumimoji="0" lang="en-US" altLang="zh-CN" b="1" baseline="30000">
                <a:solidFill>
                  <a:srgbClr val="FF0000"/>
                </a:solidFill>
                <a:cs typeface="Times New Roman" panose="02020603050405020304" pitchFamily="18" charset="0"/>
              </a:rPr>
              <a:t>4+</a:t>
            </a:r>
            <a:r>
              <a:rPr kumimoji="0" lang="en-US" altLang="zh-CN" b="1" baseline="0">
                <a:cs typeface="Times New Roman" panose="02020603050405020304" pitchFamily="18" charset="0"/>
              </a:rPr>
              <a:t> (</a:t>
            </a:r>
            <a:r>
              <a:rPr kumimoji="0" lang="en-US" altLang="zh-CN" b="1" i="1" baseline="0">
                <a:cs typeface="Times New Roman" panose="02020603050405020304" pitchFamily="18" charset="0"/>
              </a:rPr>
              <a:t>c</a:t>
            </a:r>
            <a:r>
              <a:rPr kumimoji="0" lang="en-US" altLang="zh-CN" b="1">
                <a:cs typeface="Times New Roman" panose="02020603050405020304" pitchFamily="18" charset="0"/>
              </a:rPr>
              <a:t>1</a:t>
            </a:r>
            <a:r>
              <a:rPr kumimoji="0" lang="en-US" altLang="zh-CN" b="1" baseline="0">
                <a:cs typeface="Times New Roman" panose="02020603050405020304" pitchFamily="18" charset="0"/>
              </a:rPr>
              <a:t>)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kumimoji="0" lang="en-US" altLang="zh-CN" b="1" baseline="0">
                <a:cs typeface="Times New Roman" panose="02020603050405020304" pitchFamily="18" charset="0"/>
              </a:rPr>
              <a:t> </a:t>
            </a:r>
            <a:r>
              <a:rPr kumimoji="0" lang="en-US" altLang="zh-CN" b="1" baseline="0">
                <a:solidFill>
                  <a:srgbClr val="FF0000"/>
                </a:solidFill>
                <a:cs typeface="Times New Roman" panose="02020603050405020304" pitchFamily="18" charset="0"/>
              </a:rPr>
              <a:t>Sn</a:t>
            </a:r>
            <a:r>
              <a:rPr kumimoji="0" lang="en-US" altLang="zh-CN" b="1" baseline="3000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kumimoji="0" lang="en-US" altLang="zh-CN" b="1" baseline="30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kumimoji="0" lang="en-US" altLang="zh-CN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b="1" baseline="0">
                <a:cs typeface="Times New Roman" panose="02020603050405020304" pitchFamily="18" charset="0"/>
              </a:rPr>
              <a:t>(</a:t>
            </a:r>
            <a:r>
              <a:rPr kumimoji="0" lang="en-US" altLang="zh-CN" b="1" i="1" baseline="0">
                <a:cs typeface="Times New Roman" panose="02020603050405020304" pitchFamily="18" charset="0"/>
              </a:rPr>
              <a:t>c</a:t>
            </a:r>
            <a:r>
              <a:rPr kumimoji="0" lang="en-US" altLang="zh-CN" b="1">
                <a:cs typeface="Times New Roman" panose="02020603050405020304" pitchFamily="18" charset="0"/>
              </a:rPr>
              <a:t>2</a:t>
            </a:r>
            <a:r>
              <a:rPr kumimoji="0" lang="en-US" altLang="zh-CN" b="1" baseline="0">
                <a:cs typeface="Times New Roman" panose="02020603050405020304" pitchFamily="18" charset="0"/>
              </a:rPr>
              <a:t>)</a:t>
            </a:r>
            <a:r>
              <a:rPr kumimoji="0" lang="en-US" altLang="zh-CN" b="1" baseline="30000"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0" lang="en-US" altLang="zh-CN" b="1" baseline="0">
                <a:cs typeface="Times New Roman" panose="02020603050405020304" pitchFamily="18" charset="0"/>
              </a:rPr>
              <a:t>| Pt (+)</a:t>
            </a:r>
          </a:p>
        </p:txBody>
      </p:sp>
      <p:sp>
        <p:nvSpPr>
          <p:cNvPr id="489477" name="Text Box 5">
            <a:extLst>
              <a:ext uri="{FF2B5EF4-FFF2-40B4-BE49-F238E27FC236}">
                <a16:creationId xmlns:a16="http://schemas.microsoft.com/office/drawing/2014/main" id="{C7076A56-24D4-48EB-BB60-788EF3906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500438"/>
            <a:ext cx="828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5363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circleNumDbPlain" startAt="4"/>
            </a:pPr>
            <a:r>
              <a:rPr lang="zh-CN" altLang="en-US" sz="4000" b="1" baseline="0">
                <a:latin typeface="楷体_GB2312" pitchFamily="49" charset="-122"/>
                <a:ea typeface="楷体_GB2312" pitchFamily="49" charset="-122"/>
              </a:rPr>
              <a:t>参与电极反应的其它物质也应写入电池符号中。 </a:t>
            </a:r>
          </a:p>
        </p:txBody>
      </p:sp>
      <p:sp>
        <p:nvSpPr>
          <p:cNvPr id="489478" name="Text Box 6">
            <a:extLst>
              <a:ext uri="{FF2B5EF4-FFF2-40B4-BE49-F238E27FC236}">
                <a16:creationId xmlns:a16="http://schemas.microsoft.com/office/drawing/2014/main" id="{938241D5-842D-4718-B9B7-374732C3D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941888"/>
            <a:ext cx="784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baseline="0">
                <a:solidFill>
                  <a:srgbClr val="CC0066"/>
                </a:solidFill>
                <a:cs typeface="Times New Roman" panose="02020603050405020304" pitchFamily="18" charset="0"/>
              </a:rPr>
              <a:t>||</a:t>
            </a:r>
            <a:r>
              <a:rPr lang="en-US" altLang="zh-CN" b="1" baseline="0">
                <a:cs typeface="Times New Roman" panose="02020603050405020304" pitchFamily="18" charset="0"/>
              </a:rPr>
              <a:t> </a:t>
            </a:r>
            <a:r>
              <a:rPr lang="en-US" altLang="zh-CN" b="1" baseline="0"/>
              <a:t>Cr</a:t>
            </a:r>
            <a:r>
              <a:rPr lang="en-US" altLang="zh-CN" b="1"/>
              <a:t>2</a:t>
            </a:r>
            <a:r>
              <a:rPr lang="en-US" altLang="zh-CN" b="1" baseline="0"/>
              <a:t>O</a:t>
            </a:r>
            <a:r>
              <a:rPr lang="en-US" altLang="zh-CN" b="1"/>
              <a:t>7</a:t>
            </a:r>
            <a:r>
              <a:rPr lang="en-US" altLang="zh-CN" b="1" baseline="30000"/>
              <a:t>2</a:t>
            </a:r>
            <a:r>
              <a:rPr lang="en-US" altLang="zh-CN" b="1" baseline="30000">
                <a:sym typeface="Symbol" panose="05050102010706020507" pitchFamily="18" charset="2"/>
              </a:rPr>
              <a:t></a:t>
            </a:r>
            <a:r>
              <a:rPr lang="en-US" altLang="zh-CN" b="1" baseline="0"/>
              <a:t> (</a:t>
            </a:r>
            <a:r>
              <a:rPr lang="en-US" altLang="zh-CN" b="1" i="1" baseline="0"/>
              <a:t>c</a:t>
            </a:r>
            <a:r>
              <a:rPr lang="en-US" altLang="zh-CN" b="1"/>
              <a:t>1</a:t>
            </a:r>
            <a:r>
              <a:rPr lang="en-US" altLang="zh-CN" b="1" baseline="0"/>
              <a:t>), Cr</a:t>
            </a:r>
            <a:r>
              <a:rPr lang="en-US" altLang="zh-CN" b="1" baseline="30000"/>
              <a:t>3+ </a:t>
            </a:r>
            <a:r>
              <a:rPr lang="en-US" altLang="zh-CN" b="1" baseline="0"/>
              <a:t>(</a:t>
            </a:r>
            <a:r>
              <a:rPr lang="en-US" altLang="zh-CN" b="1" i="1" baseline="0"/>
              <a:t>c</a:t>
            </a:r>
            <a:r>
              <a:rPr lang="en-US" altLang="zh-CN" b="1"/>
              <a:t>3</a:t>
            </a:r>
            <a:r>
              <a:rPr lang="en-US" altLang="zh-CN" b="1" baseline="0"/>
              <a:t>) , </a:t>
            </a:r>
            <a:r>
              <a:rPr lang="en-US" altLang="zh-CN" b="1" baseline="0">
                <a:solidFill>
                  <a:srgbClr val="FF0000"/>
                </a:solidFill>
              </a:rPr>
              <a:t>H</a:t>
            </a:r>
            <a:r>
              <a:rPr lang="en-US" altLang="zh-CN" b="1" baseline="30000">
                <a:solidFill>
                  <a:srgbClr val="FF0000"/>
                </a:solidFill>
              </a:rPr>
              <a:t>+</a:t>
            </a:r>
            <a:r>
              <a:rPr lang="en-US" altLang="zh-CN" b="1" baseline="30000"/>
              <a:t> </a:t>
            </a:r>
            <a:r>
              <a:rPr lang="en-US" altLang="zh-CN" b="1" baseline="0"/>
              <a:t>(</a:t>
            </a:r>
            <a:r>
              <a:rPr lang="en-US" altLang="zh-CN" b="1" i="1" baseline="0"/>
              <a:t>c</a:t>
            </a:r>
            <a:r>
              <a:rPr lang="en-US" altLang="zh-CN" b="1"/>
              <a:t>2</a:t>
            </a:r>
            <a:r>
              <a:rPr lang="en-US" altLang="zh-CN" b="1" baseline="0"/>
              <a:t>) | Pt (+)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6" grpId="0"/>
      <p:bldP spid="489477" grpId="0"/>
      <p:bldP spid="4894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2" name="Rectangle 4">
            <a:extLst>
              <a:ext uri="{FF2B5EF4-FFF2-40B4-BE49-F238E27FC236}">
                <a16:creationId xmlns:a16="http://schemas.microsoft.com/office/drawing/2014/main" id="{768406AE-B56C-4D2E-BB34-72962B764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4897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4000" b="1" baseline="0">
                <a:ea typeface="楷体_GB2312" pitchFamily="49" charset="-122"/>
              </a:rPr>
              <a:t>2. </a:t>
            </a:r>
            <a:r>
              <a:rPr lang="zh-CN" altLang="en-US" sz="4000" b="1" baseline="0">
                <a:ea typeface="楷体_GB2312" pitchFamily="49" charset="-122"/>
              </a:rPr>
              <a:t>电极和电极反应</a:t>
            </a:r>
          </a:p>
        </p:txBody>
      </p:sp>
      <p:sp>
        <p:nvSpPr>
          <p:cNvPr id="611333" name="Text Box 5">
            <a:extLst>
              <a:ext uri="{FF2B5EF4-FFF2-40B4-BE49-F238E27FC236}">
                <a16:creationId xmlns:a16="http://schemas.microsoft.com/office/drawing/2014/main" id="{4CDFE28E-49AF-435F-855F-BE71D4D6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08050"/>
            <a:ext cx="849788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4000" b="1" baseline="0"/>
              <a:t>电极：由</a:t>
            </a:r>
            <a:r>
              <a:rPr lang="zh-CN" altLang="en-US" sz="4000" b="1" u="sng" baseline="0"/>
              <a:t>氧化态的物质和对应的还原态的物质</a:t>
            </a:r>
            <a:r>
              <a:rPr lang="zh-CN" altLang="en-US" sz="4000" b="1" baseline="0"/>
              <a:t>构成。</a:t>
            </a:r>
          </a:p>
        </p:txBody>
      </p:sp>
      <p:sp>
        <p:nvSpPr>
          <p:cNvPr id="611334" name="AutoShape 6">
            <a:extLst>
              <a:ext uri="{FF2B5EF4-FFF2-40B4-BE49-F238E27FC236}">
                <a16:creationId xmlns:a16="http://schemas.microsoft.com/office/drawing/2014/main" id="{BBCFB5B6-49C7-4CD4-AF54-09ADA0250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060575"/>
            <a:ext cx="3455987" cy="1223963"/>
          </a:xfrm>
          <a:prstGeom prst="wedgeRectCallout">
            <a:avLst>
              <a:gd name="adj1" fmla="val 5167"/>
              <a:gd name="adj2" fmla="val -88782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 baseline="0"/>
              <a:t>氧化还原电对：</a:t>
            </a:r>
          </a:p>
          <a:p>
            <a:pPr algn="ctr"/>
            <a:r>
              <a:rPr lang="zh-CN" altLang="en-US" b="1" baseline="0"/>
              <a:t>氧化型</a:t>
            </a:r>
            <a:r>
              <a:rPr lang="en-US" altLang="zh-CN" b="1" baseline="0"/>
              <a:t>/</a:t>
            </a:r>
            <a:r>
              <a:rPr lang="zh-CN" altLang="en-US" b="1" baseline="0"/>
              <a:t>还原型</a:t>
            </a:r>
          </a:p>
        </p:txBody>
      </p:sp>
      <p:sp>
        <p:nvSpPr>
          <p:cNvPr id="611335" name="Text Box 7">
            <a:extLst>
              <a:ext uri="{FF2B5EF4-FFF2-40B4-BE49-F238E27FC236}">
                <a16:creationId xmlns:a16="http://schemas.microsoft.com/office/drawing/2014/main" id="{65D7D1FF-2132-48CD-9F32-1ED20351A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44900"/>
            <a:ext cx="849788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69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circleNumDbPlain"/>
            </a:pPr>
            <a:r>
              <a:rPr lang="en-US" altLang="zh-CN" sz="3600" b="1" baseline="0"/>
              <a:t>  </a:t>
            </a:r>
            <a:r>
              <a:rPr lang="zh-CN" altLang="en-US" sz="3600" b="1" baseline="0"/>
              <a:t>金属</a:t>
            </a:r>
            <a:r>
              <a:rPr lang="en-US" altLang="zh-CN" sz="3600" b="1" baseline="0"/>
              <a:t>-</a:t>
            </a:r>
            <a:r>
              <a:rPr lang="zh-CN" altLang="en-US" sz="3600" b="1" baseline="0"/>
              <a:t>离子电极：如</a:t>
            </a:r>
            <a:r>
              <a:rPr lang="en-US" altLang="zh-CN" sz="3600" b="1" baseline="0"/>
              <a:t>Zn</a:t>
            </a:r>
            <a:r>
              <a:rPr lang="en-US" altLang="zh-CN" sz="3600" b="1" baseline="30000"/>
              <a:t>2+</a:t>
            </a:r>
            <a:r>
              <a:rPr lang="en-US" altLang="zh-CN" sz="3600" b="1" baseline="0"/>
              <a:t>/Zn</a:t>
            </a:r>
            <a:r>
              <a:rPr lang="zh-CN" altLang="en-US" sz="3600" b="1" baseline="0"/>
              <a:t>、 </a:t>
            </a:r>
            <a:r>
              <a:rPr lang="en-US" altLang="zh-CN" sz="3600" b="1" baseline="0"/>
              <a:t>Cu</a:t>
            </a:r>
            <a:r>
              <a:rPr lang="en-US" altLang="zh-CN" sz="3600" b="1" baseline="30000"/>
              <a:t>2+</a:t>
            </a:r>
            <a:r>
              <a:rPr lang="en-US" altLang="zh-CN" sz="3600" b="1" baseline="0"/>
              <a:t>/Cu</a:t>
            </a:r>
            <a:r>
              <a:rPr lang="zh-CN" altLang="en-US" sz="3600" b="1" baseline="0"/>
              <a:t>电极</a:t>
            </a:r>
            <a:r>
              <a:rPr lang="en-US" altLang="zh-CN" sz="3600" b="1" baseline="0"/>
              <a:t>.</a:t>
            </a:r>
          </a:p>
        </p:txBody>
      </p:sp>
      <p:sp>
        <p:nvSpPr>
          <p:cNvPr id="611336" name="Text Box 8">
            <a:extLst>
              <a:ext uri="{FF2B5EF4-FFF2-40B4-BE49-F238E27FC236}">
                <a16:creationId xmlns:a16="http://schemas.microsoft.com/office/drawing/2014/main" id="{90E99CB7-0749-42F8-81F9-080C7F49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445125"/>
            <a:ext cx="4103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611338" name="Rectangle 10">
            <a:extLst>
              <a:ext uri="{FF2B5EF4-FFF2-40B4-BE49-F238E27FC236}">
                <a16:creationId xmlns:a16="http://schemas.microsoft.com/office/drawing/2014/main" id="{4B06AF85-4372-49E2-8893-0E7AB1ACA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16563"/>
            <a:ext cx="828198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4000" baseline="0">
                <a:solidFill>
                  <a:srgbClr val="FF0000"/>
                </a:solidFill>
              </a:rPr>
              <a:t>正极：</a:t>
            </a:r>
            <a:r>
              <a:rPr lang="zh-CN" altLang="en-US" sz="4000" baseline="0">
                <a:solidFill>
                  <a:schemeClr val="tx1"/>
                </a:solidFill>
              </a:rPr>
              <a:t>还原反应  </a:t>
            </a:r>
            <a:r>
              <a:rPr lang="en-US" altLang="zh-CN" sz="4000" baseline="0">
                <a:solidFill>
                  <a:schemeClr val="tx1"/>
                </a:solidFill>
              </a:rPr>
              <a:t>Cu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 baseline="0">
                <a:solidFill>
                  <a:schemeClr val="tx1"/>
                </a:solidFill>
              </a:rPr>
              <a:t> + 2e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</a:rPr>
              <a:t> </a:t>
            </a:r>
            <a:r>
              <a:rPr lang="en-US" altLang="zh-CN" sz="4000" baseline="0">
                <a:solidFill>
                  <a:schemeClr val="tx1"/>
                </a:solidFill>
                <a:ea typeface="MS UI Gothic" panose="020B0600070205080204" pitchFamily="34" charset="-128"/>
              </a:rPr>
              <a:t>⇌ </a:t>
            </a:r>
            <a:r>
              <a:rPr lang="en-US" altLang="zh-CN" sz="4000" baseline="0">
                <a:solidFill>
                  <a:schemeClr val="tx1"/>
                </a:solidFill>
              </a:rPr>
              <a:t>Cu </a:t>
            </a:r>
          </a:p>
        </p:txBody>
      </p:sp>
      <p:sp>
        <p:nvSpPr>
          <p:cNvPr id="611339" name="Rectangle 11">
            <a:extLst>
              <a:ext uri="{FF2B5EF4-FFF2-40B4-BE49-F238E27FC236}">
                <a16:creationId xmlns:a16="http://schemas.microsoft.com/office/drawing/2014/main" id="{2FCE49F8-3553-4619-B913-5CCB76412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97425"/>
            <a:ext cx="8153400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4000" baseline="0">
                <a:solidFill>
                  <a:srgbClr val="0000CC"/>
                </a:solidFill>
              </a:rPr>
              <a:t>负极：</a:t>
            </a:r>
            <a:r>
              <a:rPr lang="zh-CN" altLang="en-US" sz="4000" baseline="0">
                <a:solidFill>
                  <a:schemeClr val="tx1"/>
                </a:solidFill>
              </a:rPr>
              <a:t>氧化反应   </a:t>
            </a:r>
            <a:r>
              <a:rPr lang="en-US" altLang="zh-CN" sz="4000" baseline="0">
                <a:solidFill>
                  <a:schemeClr val="tx1"/>
                </a:solidFill>
              </a:rPr>
              <a:t>Zn </a:t>
            </a:r>
            <a:r>
              <a:rPr lang="en-US" altLang="zh-CN" sz="4000" baseline="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</a:rPr>
              <a:t> 2e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0">
                <a:solidFill>
                  <a:schemeClr val="tx1"/>
                </a:solidFill>
              </a:rPr>
              <a:t> </a:t>
            </a:r>
            <a:r>
              <a:rPr lang="en-US" altLang="zh-CN" sz="4000" baseline="0">
                <a:solidFill>
                  <a:schemeClr val="tx1"/>
                </a:solidFill>
                <a:ea typeface="MS UI Gothic" panose="020B0600070205080204" pitchFamily="34" charset="-128"/>
              </a:rPr>
              <a:t>⇌</a:t>
            </a:r>
            <a:r>
              <a:rPr lang="en-US" altLang="zh-CN" sz="4000" baseline="0">
                <a:solidFill>
                  <a:schemeClr val="tx1"/>
                </a:solidFill>
              </a:rPr>
              <a:t> Zn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</a:p>
        </p:txBody>
      </p:sp>
      <p:sp>
        <p:nvSpPr>
          <p:cNvPr id="611340" name="Line 12">
            <a:extLst>
              <a:ext uri="{FF2B5EF4-FFF2-40B4-BE49-F238E27FC236}">
                <a16:creationId xmlns:a16="http://schemas.microsoft.com/office/drawing/2014/main" id="{8C4A2014-0A65-4504-84E5-3288C980B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4163" y="3141663"/>
            <a:ext cx="144462" cy="720725"/>
          </a:xfrm>
          <a:prstGeom prst="line">
            <a:avLst/>
          </a:prstGeom>
          <a:noFill/>
          <a:ln w="50800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1341" name="Line 13">
            <a:extLst>
              <a:ext uri="{FF2B5EF4-FFF2-40B4-BE49-F238E27FC236}">
                <a16:creationId xmlns:a16="http://schemas.microsoft.com/office/drawing/2014/main" id="{A630BBB7-0D11-4AF8-B575-33912D678A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0425" y="3141663"/>
            <a:ext cx="1295400" cy="719137"/>
          </a:xfrm>
          <a:prstGeom prst="line">
            <a:avLst/>
          </a:prstGeom>
          <a:noFill/>
          <a:ln w="50800">
            <a:solidFill>
              <a:srgbClr val="CC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1342" name="Line 14">
            <a:extLst>
              <a:ext uri="{FF2B5EF4-FFF2-40B4-BE49-F238E27FC236}">
                <a16:creationId xmlns:a16="http://schemas.microsoft.com/office/drawing/2014/main" id="{D7BED37B-85E8-44C2-941B-2A4B2A00A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3663" y="3141663"/>
            <a:ext cx="360362" cy="720725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1343" name="Line 15">
            <a:extLst>
              <a:ext uri="{FF2B5EF4-FFF2-40B4-BE49-F238E27FC236}">
                <a16:creationId xmlns:a16="http://schemas.microsoft.com/office/drawing/2014/main" id="{3B8CD845-71F2-402E-967B-3ADAD63125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96188" y="3068638"/>
            <a:ext cx="935037" cy="792162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1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611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4" grpId="0" animBg="1"/>
      <p:bldP spid="611335" grpId="0"/>
      <p:bldP spid="611338" grpId="0" build="p" autoUpdateAnimBg="0"/>
      <p:bldP spid="611339" grpId="0" build="p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10592</TotalTime>
  <Words>2836</Words>
  <Application>Microsoft Office PowerPoint</Application>
  <PresentationFormat>全屏显示(4:3)</PresentationFormat>
  <Paragraphs>272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9" baseType="lpstr">
      <vt:lpstr>Times New Roman</vt:lpstr>
      <vt:lpstr>宋体</vt:lpstr>
      <vt:lpstr>楷体_GB2312</vt:lpstr>
      <vt:lpstr>Symbol</vt:lpstr>
      <vt:lpstr>Arial</vt:lpstr>
      <vt:lpstr>Tahoma</vt:lpstr>
      <vt:lpstr>MS UI Gothic</vt:lpstr>
      <vt:lpstr>Wingdings</vt:lpstr>
      <vt:lpstr>Arial Unicode MS</vt:lpstr>
      <vt:lpstr>Webdings</vt:lpstr>
      <vt:lpstr>Microsoft Sans Serif</vt:lpstr>
      <vt:lpstr>MS PGothic</vt:lpstr>
      <vt:lpstr>默认设计模板</vt:lpstr>
      <vt:lpstr>Microsoft 公式 3.0</vt:lpstr>
      <vt:lpstr>第4章    电化学与金属腐蚀</vt:lpstr>
      <vt:lpstr>4.1  原电池</vt:lpstr>
      <vt:lpstr>PowerPoint 演示文稿</vt:lpstr>
      <vt:lpstr>4.1.1 原电池中的化学反应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4.1.2 原电池的热力学</vt:lpstr>
      <vt:lpstr>PowerPoint 演示文稿</vt:lpstr>
      <vt:lpstr>PowerPoint 演示文稿</vt:lpstr>
      <vt:lpstr>rG = nE池F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电池反应的KƟ和E池Ɵ 的关系</vt:lpstr>
      <vt:lpstr>PowerPoint 演示文稿</vt:lpstr>
      <vt:lpstr>PowerPoint 演示文稿</vt:lpstr>
      <vt:lpstr>4.2 电极电势</vt:lpstr>
      <vt:lpstr>4.2.1 标准电极电势</vt:lpstr>
      <vt:lpstr>1. 标准氢电极</vt:lpstr>
      <vt:lpstr>PowerPoint 演示文稿</vt:lpstr>
      <vt:lpstr>2. 电极电势的测定 </vt:lpstr>
      <vt:lpstr>PowerPoint 演示文稿</vt:lpstr>
      <vt:lpstr>PowerPoint 演示文稿</vt:lpstr>
      <vt:lpstr>PowerPoint 演示文稿</vt:lpstr>
      <vt:lpstr>标准氢电极的缺点：</vt:lpstr>
      <vt:lpstr>(3) 甘汞电极</vt:lpstr>
      <vt:lpstr>4.2.2 电极电势的能斯特方程：</vt:lpstr>
      <vt:lpstr>PowerPoint 演示文稿</vt:lpstr>
      <vt:lpstr>PowerPoint 演示文稿</vt:lpstr>
      <vt:lpstr>PowerPoint 演示文稿</vt:lpstr>
      <vt:lpstr>浓差电池：电池两极之间的不同仅在于溶液的浓度有差别，这种原电池称为浓差电池。</vt:lpstr>
      <vt:lpstr>4.3 电动势与电极电势在化学上的应用</vt:lpstr>
      <vt:lpstr>4.3.1 氧化剂和还原剂相对强弱的比较</vt:lpstr>
      <vt:lpstr>PowerPoint 演示文稿</vt:lpstr>
      <vt:lpstr>PowerPoint 演示文稿</vt:lpstr>
      <vt:lpstr>例4.4 解：</vt:lpstr>
      <vt:lpstr>4.3.2 反应方向的判断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chemistry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    氧化还原反应 </dc:title>
  <dc:creator>pengjun</dc:creator>
  <cp:lastModifiedBy>张伯望</cp:lastModifiedBy>
  <cp:revision>2991</cp:revision>
  <dcterms:created xsi:type="dcterms:W3CDTF">2001-09-06T00:49:33Z</dcterms:created>
  <dcterms:modified xsi:type="dcterms:W3CDTF">2017-09-07T11:23:20Z</dcterms:modified>
</cp:coreProperties>
</file>